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  <p:sldMasterId id="2147483673" r:id="rId2"/>
  </p:sldMasterIdLst>
  <p:notesMasterIdLst>
    <p:notesMasterId r:id="rId21"/>
  </p:notesMasterIdLst>
  <p:handoutMasterIdLst>
    <p:handoutMasterId r:id="rId22"/>
  </p:handoutMasterIdLst>
  <p:sldIdLst>
    <p:sldId id="256" r:id="rId3"/>
    <p:sldId id="271" r:id="rId4"/>
    <p:sldId id="279" r:id="rId5"/>
    <p:sldId id="280" r:id="rId6"/>
    <p:sldId id="281" r:id="rId7"/>
    <p:sldId id="282" r:id="rId8"/>
    <p:sldId id="283" r:id="rId9"/>
    <p:sldId id="272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3" r:id="rId18"/>
    <p:sldId id="291" r:id="rId19"/>
    <p:sldId id="292" r:id="rId20"/>
  </p:sldIdLst>
  <p:sldSz cx="9144000" cy="6858000" type="screen4x3"/>
  <p:notesSz cx="6797675" cy="99266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E406"/>
    <a:srgbClr val="99CC00"/>
    <a:srgbClr val="99FF33"/>
    <a:srgbClr val="FF66FF"/>
    <a:srgbClr val="F2F2F2"/>
    <a:srgbClr val="95C4EF"/>
    <a:srgbClr val="D60093"/>
    <a:srgbClr val="CCCC00"/>
    <a:srgbClr val="D925CC"/>
    <a:srgbClr val="AA8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6399" cy="498475"/>
          </a:xfrm>
          <a:prstGeom prst="rect">
            <a:avLst/>
          </a:prstGeom>
        </p:spPr>
        <p:txBody>
          <a:bodyPr vert="horz" lIns="91814" tIns="45906" rIns="91814" bIns="45906" rtlCol="0"/>
          <a:lstStyle>
            <a:lvl1pPr algn="l" eaLnBrk="1" hangingPunct="1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90" y="1"/>
            <a:ext cx="2946399" cy="498475"/>
          </a:xfrm>
          <a:prstGeom prst="rect">
            <a:avLst/>
          </a:prstGeom>
        </p:spPr>
        <p:txBody>
          <a:bodyPr vert="horz" lIns="91814" tIns="45906" rIns="91814" bIns="45906" rtlCol="0"/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67CAD56-28E3-4B97-81AD-9021C59402DA}" type="datetimeFigureOut">
              <a:rPr lang="it-IT"/>
              <a:pPr>
                <a:defRPr/>
              </a:pPr>
              <a:t>20/01/2016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3" y="9428165"/>
            <a:ext cx="2946399" cy="498475"/>
          </a:xfrm>
          <a:prstGeom prst="rect">
            <a:avLst/>
          </a:prstGeom>
        </p:spPr>
        <p:txBody>
          <a:bodyPr vert="horz" lIns="91814" tIns="45906" rIns="91814" bIns="45906" rtlCol="0" anchor="b"/>
          <a:lstStyle>
            <a:lvl1pPr algn="l" eaLnBrk="1" hangingPunct="1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90" y="9428165"/>
            <a:ext cx="2946399" cy="498475"/>
          </a:xfrm>
          <a:prstGeom prst="rect">
            <a:avLst/>
          </a:prstGeom>
        </p:spPr>
        <p:txBody>
          <a:bodyPr vert="horz" wrap="square" lIns="91814" tIns="45906" rIns="91814" bIns="4590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0AC4C18D-782B-454F-9EBC-BDABE7FE0DA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926539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99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4" tIns="45906" rIns="91814" bIns="4590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90" y="0"/>
            <a:ext cx="2946399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4" tIns="45906" rIns="91814" bIns="4590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8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4" tIns="45906" rIns="91814" bIns="459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28165"/>
            <a:ext cx="2946399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4" tIns="45906" rIns="91814" bIns="4590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90" y="9428165"/>
            <a:ext cx="2946399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4" tIns="45906" rIns="91814" bIns="4590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097B909-F3F6-4A63-AF01-117EF03EAF5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72634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jpe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37FE-E052-44AE-AF94-4DE05139BF65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577C-7A26-4FEE-9636-D91F6AB80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540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37FE-E052-44AE-AF94-4DE05139BF65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577C-7A26-4FEE-9636-D91F6AB80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6180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37FE-E052-44AE-AF94-4DE05139BF65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577C-7A26-4FEE-9636-D91F6AB80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555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pic>
        <p:nvPicPr>
          <p:cNvPr id="7" name="Immagine 23" descr="logo italia lavoro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16632"/>
            <a:ext cx="136842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9" descr="Garanzia Giovani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712"/>
            <a:ext cx="735062" cy="641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6837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pic>
        <p:nvPicPr>
          <p:cNvPr id="7" name="Immagine 23" descr="logo italia lavoro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16632"/>
            <a:ext cx="136842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9" descr="Garanzia Giovani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712"/>
            <a:ext cx="735062" cy="641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0585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pic>
        <p:nvPicPr>
          <p:cNvPr id="7" name="Immagine 23" descr="logo italia lavoro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16632"/>
            <a:ext cx="136842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9" descr="Garanzia Giovani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712"/>
            <a:ext cx="735062" cy="641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1019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pic>
        <p:nvPicPr>
          <p:cNvPr id="7" name="Immagine 23" descr="logo italia lavoro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16632"/>
            <a:ext cx="136842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9" descr="Garanzia Giovani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712"/>
            <a:ext cx="735062" cy="641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7287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5869-8B4F-4935-80B8-B1113A34BF29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D77326-1C70-47D0-A0CD-F27A19DD927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387635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5869-8B4F-4935-80B8-B1113A34BF29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D77326-1C70-47D0-A0CD-F27A19DD927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170553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5869-8B4F-4935-80B8-B1113A34BF29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C82D3-B704-4949-AD23-95DC3A224C8B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15084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612FE-37F2-4F5D-ABE6-1FA0A3C75A97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21116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37FE-E052-44AE-AF94-4DE05139BF65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577C-7A26-4FEE-9636-D91F6AB80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4391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5215B-43F1-48ED-8DBD-B21C7F648314}" type="slidenum">
              <a:rPr lang="it-IT" altLang="it-IT" smtClean="0"/>
              <a:pPr>
                <a:defRPr/>
              </a:pPr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4145097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5869-8B4F-4935-80B8-B1113A34BF29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D77326-1C70-47D0-A0CD-F27A19DD927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51781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5869-8B4F-4935-80B8-B1113A34BF29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9FD27-C0BC-4809-8620-1053F556996D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6474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5869-8B4F-4935-80B8-B1113A34BF29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D77326-1C70-47D0-A0CD-F27A19DD927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086373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247360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1C596-AEF6-49A1-A3FC-D0114505CF55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22096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ChangeArrowheads="1"/>
          </p:cNvSpPr>
          <p:nvPr userDrawn="1"/>
        </p:nvSpPr>
        <p:spPr bwMode="auto">
          <a:xfrm>
            <a:off x="0" y="3043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magin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113" y="-26988"/>
            <a:ext cx="9180513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magine 9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188913"/>
            <a:ext cx="2490787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10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26988"/>
            <a:ext cx="1419225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77326-1C70-47D0-A0CD-F27A19DD927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288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37FE-E052-44AE-AF94-4DE05139BF65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577C-7A26-4FEE-9636-D91F6AB80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7640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37FE-E052-44AE-AF94-4DE05139BF65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577C-7A26-4FEE-9636-D91F6AB80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7039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37FE-E052-44AE-AF94-4DE05139BF65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577C-7A26-4FEE-9636-D91F6AB80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153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37FE-E052-44AE-AF94-4DE05139BF65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577C-7A26-4FEE-9636-D91F6AB80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5752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37FE-E052-44AE-AF94-4DE05139BF65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577C-7A26-4FEE-9636-D91F6AB80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062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37FE-E052-44AE-AF94-4DE05139BF65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577C-7A26-4FEE-9636-D91F6AB80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0040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37FE-E052-44AE-AF94-4DE05139BF65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2577C-7A26-4FEE-9636-D91F6AB80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792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037FE-E052-44AE-AF94-4DE05139BF65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2577C-7A26-4FEE-9636-D91F6AB80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075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86" r:id="rId12"/>
    <p:sldLayoutId id="2147483687" r:id="rId13"/>
    <p:sldLayoutId id="2147483688" r:id="rId14"/>
    <p:sldLayoutId id="214748368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15869-8B4F-4935-80B8-B1113A34BF29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2D77326-1C70-47D0-A0CD-F27A19DD927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pic>
        <p:nvPicPr>
          <p:cNvPr id="7" name="Immagine 8"/>
          <p:cNvPicPr>
            <a:picLocks noChangeAspect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7524750" y="44450"/>
            <a:ext cx="1462088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magine 4"/>
          <p:cNvPicPr>
            <a:picLocks noChangeAspect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0" y="6021388"/>
            <a:ext cx="91440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sellaDiTesto 1"/>
          <p:cNvSpPr txBox="1">
            <a:spLocks noChangeArrowheads="1"/>
          </p:cNvSpPr>
          <p:nvPr userDrawn="1"/>
        </p:nvSpPr>
        <p:spPr bwMode="auto">
          <a:xfrm>
            <a:off x="1040554" y="6524625"/>
            <a:ext cx="339669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sz="1600" b="1" dirty="0" smtClean="0">
                <a:solidFill>
                  <a:schemeClr val="bg1">
                    <a:lumMod val="50000"/>
                  </a:schemeClr>
                </a:solidFill>
              </a:rPr>
              <a:t>Struttura e organizzazione di progetto</a:t>
            </a:r>
            <a:endParaRPr lang="it-IT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266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5" r:id="rId11"/>
    <p:sldLayoutId id="2147483654" r:id="rId12"/>
    <p:sldLayoutId id="2147483656" r:id="rId13"/>
    <p:sldLayoutId id="2147483660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i_Microsoft_Word2.docx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i_Microsoft_Word1.docx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8"/>
          <p:cNvSpPr>
            <a:spLocks noChangeArrowheads="1"/>
          </p:cNvSpPr>
          <p:nvPr/>
        </p:nvSpPr>
        <p:spPr bwMode="auto">
          <a:xfrm>
            <a:off x="0" y="54149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it-IT" altLang="it-IT" sz="2400">
              <a:solidFill>
                <a:srgbClr val="003399"/>
              </a:solidFill>
              <a:latin typeface="Trebuchet MS" pitchFamily="34" charset="0"/>
            </a:endParaRPr>
          </a:p>
        </p:txBody>
      </p:sp>
      <p:sp>
        <p:nvSpPr>
          <p:cNvPr id="13315" name="Rettangolo 1"/>
          <p:cNvSpPr>
            <a:spLocks noChangeArrowheads="1"/>
          </p:cNvSpPr>
          <p:nvPr/>
        </p:nvSpPr>
        <p:spPr bwMode="auto">
          <a:xfrm>
            <a:off x="3993634" y="2852738"/>
            <a:ext cx="5057775" cy="11525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it-IT" sz="3200" b="1" dirty="0" smtClean="0">
                <a:solidFill>
                  <a:schemeClr val="bg1"/>
                </a:solidFill>
              </a:rPr>
              <a:t>La </a:t>
            </a:r>
            <a:r>
              <a:rPr lang="it-IT" sz="3200" b="1" dirty="0">
                <a:solidFill>
                  <a:schemeClr val="bg1"/>
                </a:solidFill>
              </a:rPr>
              <a:t>proposta di Italia Lavoro per Garanzia Giovani:</a:t>
            </a:r>
            <a:endParaRPr lang="it-IT" altLang="it-IT" sz="3200" b="1" dirty="0">
              <a:solidFill>
                <a:schemeClr val="bg1"/>
              </a:solidFill>
            </a:endParaRPr>
          </a:p>
        </p:txBody>
      </p:sp>
      <p:sp>
        <p:nvSpPr>
          <p:cNvPr id="13316" name="Rettangolo 14"/>
          <p:cNvSpPr>
            <a:spLocks noChangeArrowheads="1"/>
          </p:cNvSpPr>
          <p:nvPr/>
        </p:nvSpPr>
        <p:spPr bwMode="auto">
          <a:xfrm>
            <a:off x="4572000" y="4077072"/>
            <a:ext cx="5057775" cy="5762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it-IT" altLang="it-IT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Programma </a:t>
            </a:r>
            <a:r>
              <a:rPr lang="it-IT" altLang="it-IT" sz="3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FIxO</a:t>
            </a:r>
            <a:r>
              <a:rPr lang="it-IT" altLang="it-IT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YEI</a:t>
            </a:r>
            <a:endParaRPr lang="it-IT" altLang="it-IT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ttangolo 15"/>
          <p:cNvSpPr/>
          <p:nvPr/>
        </p:nvSpPr>
        <p:spPr bwMode="auto">
          <a:xfrm>
            <a:off x="1619250" y="6021388"/>
            <a:ext cx="5761038" cy="5762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it-IT" sz="2400" b="1" dirty="0" smtClean="0">
                <a:solidFill>
                  <a:schemeClr val="bg1">
                    <a:lumMod val="50000"/>
                  </a:schemeClr>
                </a:solidFill>
              </a:rPr>
              <a:t>Il </a:t>
            </a:r>
            <a:r>
              <a:rPr lang="it-IT" sz="2400" b="1" dirty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it-IT" sz="2400" b="1" dirty="0" smtClean="0">
                <a:solidFill>
                  <a:schemeClr val="bg1">
                    <a:lumMod val="50000"/>
                  </a:schemeClr>
                </a:solidFill>
              </a:rPr>
              <a:t>rotocollo </a:t>
            </a:r>
            <a:r>
              <a:rPr lang="it-IT" sz="2400" b="1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it-IT" sz="2400" b="1" dirty="0" smtClean="0">
                <a:solidFill>
                  <a:schemeClr val="bg1">
                    <a:lumMod val="50000"/>
                  </a:schemeClr>
                </a:solidFill>
              </a:rPr>
              <a:t>perativo</a:t>
            </a:r>
            <a:endParaRPr lang="it-IT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318" name="Immagine 23" descr="logo italia lavoro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" y="5876925"/>
            <a:ext cx="1431925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ttangolo 1"/>
          <p:cNvSpPr>
            <a:spLocks noChangeArrowheads="1"/>
          </p:cNvSpPr>
          <p:nvPr/>
        </p:nvSpPr>
        <p:spPr bwMode="auto">
          <a:xfrm>
            <a:off x="4356100" y="1555750"/>
            <a:ext cx="4103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b="1" i="1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 </a:t>
            </a:r>
            <a:endParaRPr lang="it-IT" alt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D743-73FE-480B-BC17-1D32F4DEC6F0}" type="slidenum">
              <a:rPr lang="it-IT" altLang="it-IT" smtClean="0"/>
              <a:pPr/>
              <a:t>10</a:t>
            </a:fld>
            <a:endParaRPr lang="it-IT" altLang="it-IT"/>
          </a:p>
        </p:txBody>
      </p:sp>
      <p:sp>
        <p:nvSpPr>
          <p:cNvPr id="10" name="Rettangolo arrotondato 9"/>
          <p:cNvSpPr/>
          <p:nvPr/>
        </p:nvSpPr>
        <p:spPr bwMode="auto">
          <a:xfrm>
            <a:off x="202844" y="166942"/>
            <a:ext cx="8483956" cy="847482"/>
          </a:xfrm>
          <a:prstGeom prst="roundRect">
            <a:avLst/>
          </a:prstGeom>
          <a:noFill/>
          <a:ln w="28575" cap="flat" cmpd="sng" algn="ctr">
            <a:solidFill>
              <a:srgbClr val="99CC00">
                <a:alpha val="2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>
              <a:defRPr/>
            </a:pPr>
            <a:r>
              <a:rPr lang="it-IT" sz="3200" b="1" dirty="0" smtClean="0">
                <a:solidFill>
                  <a:srgbClr val="D60093"/>
                </a:solidFill>
                <a:latin typeface="Trebuchet MS" panose="020B0603020202020204" pitchFamily="34" charset="0"/>
              </a:rPr>
              <a:t>Art 6 - Utilizzo </a:t>
            </a:r>
            <a:r>
              <a:rPr lang="it-IT" sz="3200" b="1" dirty="0">
                <a:solidFill>
                  <a:srgbClr val="D60093"/>
                </a:solidFill>
                <a:latin typeface="Trebuchet MS" panose="020B0603020202020204" pitchFamily="34" charset="0"/>
              </a:rPr>
              <a:t>dei sistemi informativi</a:t>
            </a:r>
          </a:p>
        </p:txBody>
      </p:sp>
      <p:sp>
        <p:nvSpPr>
          <p:cNvPr id="8" name="Rettangolo 7"/>
          <p:cNvSpPr/>
          <p:nvPr/>
        </p:nvSpPr>
        <p:spPr>
          <a:xfrm>
            <a:off x="467544" y="1140192"/>
            <a:ext cx="763284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it-IT" sz="1800" dirty="0">
                <a:solidFill>
                  <a:srgbClr val="C0504D">
                    <a:lumMod val="75000"/>
                  </a:srgbClr>
                </a:solidFill>
              </a:rPr>
              <a:t>Per lo svolgimento delle attività previste dal Programma, saranno messi a disposizione differenti sistemi informativi: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rgbClr val="C0504D">
                    <a:lumMod val="75000"/>
                  </a:srgbClr>
                </a:solidFill>
              </a:rPr>
              <a:t>Sistemi </a:t>
            </a:r>
            <a:r>
              <a:rPr lang="it-IT" sz="1800" dirty="0">
                <a:solidFill>
                  <a:srgbClr val="C0504D">
                    <a:lumMod val="75000"/>
                  </a:srgbClr>
                </a:solidFill>
              </a:rPr>
              <a:t>informativi regionali (</a:t>
            </a:r>
            <a:r>
              <a:rPr lang="it-IT" sz="1800" dirty="0" err="1">
                <a:solidFill>
                  <a:srgbClr val="C0504D">
                    <a:lumMod val="75000"/>
                  </a:srgbClr>
                </a:solidFill>
              </a:rPr>
              <a:t>Lavoroperte</a:t>
            </a:r>
            <a:r>
              <a:rPr lang="it-IT" sz="1800" dirty="0">
                <a:solidFill>
                  <a:srgbClr val="C0504D">
                    <a:lumMod val="75000"/>
                  </a:srgbClr>
                </a:solidFill>
              </a:rPr>
              <a:t> e SIUL) per la realizzazione delle attività previste dalla scheda 1B e l’aggiornamento della SAP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rgbClr val="C0504D">
                    <a:lumMod val="75000"/>
                  </a:srgbClr>
                </a:solidFill>
              </a:rPr>
              <a:t>Sistema </a:t>
            </a:r>
            <a:r>
              <a:rPr lang="it-IT" sz="1800" dirty="0">
                <a:solidFill>
                  <a:srgbClr val="C0504D">
                    <a:lumMod val="75000"/>
                  </a:srgbClr>
                </a:solidFill>
              </a:rPr>
              <a:t>informativo Garanzia Giovani (nodo nazionale) per l’attestazione delle misure effettivamente svolte nei confronti dei giovani </a:t>
            </a:r>
            <a:r>
              <a:rPr lang="it-IT" sz="1800" dirty="0" err="1">
                <a:solidFill>
                  <a:srgbClr val="C0504D">
                    <a:lumMod val="75000"/>
                  </a:srgbClr>
                </a:solidFill>
              </a:rPr>
              <a:t>Neet</a:t>
            </a:r>
            <a:endParaRPr lang="it-IT" sz="1800" dirty="0">
              <a:solidFill>
                <a:srgbClr val="C0504D">
                  <a:lumMod val="75000"/>
                </a:srgbClr>
              </a:solidFill>
            </a:endParaRPr>
          </a:p>
          <a:p>
            <a:pPr lvl="0" algn="just"/>
            <a:r>
              <a:rPr lang="it-IT" sz="1800" b="1" dirty="0">
                <a:solidFill>
                  <a:srgbClr val="C0504D">
                    <a:lumMod val="75000"/>
                  </a:srgbClr>
                </a:solidFill>
              </a:rPr>
              <a:t>L’utilizzo di questi due sistemi informativi è riservata ai soli operatori di Italia Lavoro </a:t>
            </a:r>
            <a:r>
              <a:rPr lang="it-IT" sz="1800" dirty="0">
                <a:solidFill>
                  <a:srgbClr val="C0504D">
                    <a:lumMod val="75000"/>
                  </a:srgbClr>
                </a:solidFill>
              </a:rPr>
              <a:t>che cureranno la gestione delle informazioni di tutti i giovani </a:t>
            </a:r>
            <a:r>
              <a:rPr lang="it-IT" sz="1800" dirty="0" err="1">
                <a:solidFill>
                  <a:srgbClr val="C0504D">
                    <a:lumMod val="75000"/>
                  </a:srgbClr>
                </a:solidFill>
              </a:rPr>
              <a:t>Neet</a:t>
            </a:r>
            <a:r>
              <a:rPr lang="it-IT" sz="1800" dirty="0">
                <a:solidFill>
                  <a:srgbClr val="C0504D">
                    <a:lumMod val="75000"/>
                  </a:srgbClr>
                </a:solidFill>
              </a:rPr>
              <a:t>, anche quelli trattati dalla scuola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rgbClr val="C0504D">
                    <a:lumMod val="75000"/>
                  </a:srgbClr>
                </a:solidFill>
              </a:rPr>
              <a:t>Sistema </a:t>
            </a:r>
            <a:r>
              <a:rPr lang="it-IT" sz="1800" dirty="0">
                <a:solidFill>
                  <a:srgbClr val="C0504D">
                    <a:lumMod val="75000"/>
                  </a:srgbClr>
                </a:solidFill>
              </a:rPr>
              <a:t>informativo Italia Lavoro per la registrazione delle attività svolte ai fini della gestione e monitoraggio del progetto, della rendicontazione a Italia Lavoro e della successiva erogazione del contributo maturato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rgbClr val="C0504D">
                    <a:lumMod val="75000"/>
                  </a:srgbClr>
                </a:solidFill>
              </a:rPr>
              <a:t>Per </a:t>
            </a:r>
            <a:r>
              <a:rPr lang="it-IT" sz="1800" dirty="0">
                <a:solidFill>
                  <a:srgbClr val="C0504D">
                    <a:lumMod val="75000"/>
                  </a:srgbClr>
                </a:solidFill>
              </a:rPr>
              <a:t>la pubblicazione delle </a:t>
            </a:r>
            <a:r>
              <a:rPr lang="it-IT" sz="1800" dirty="0" err="1">
                <a:solidFill>
                  <a:srgbClr val="C0504D">
                    <a:lumMod val="75000"/>
                  </a:srgbClr>
                </a:solidFill>
              </a:rPr>
              <a:t>vacancies</a:t>
            </a:r>
            <a:r>
              <a:rPr lang="it-IT" sz="1800" dirty="0">
                <a:solidFill>
                  <a:srgbClr val="C0504D">
                    <a:lumMod val="75000"/>
                  </a:srgbClr>
                </a:solidFill>
              </a:rPr>
              <a:t> sarà utilizzata la piattaforma “</a:t>
            </a:r>
            <a:r>
              <a:rPr lang="it-IT" sz="1800" dirty="0" err="1">
                <a:solidFill>
                  <a:srgbClr val="C0504D">
                    <a:lumMod val="75000"/>
                  </a:srgbClr>
                </a:solidFill>
              </a:rPr>
              <a:t>Cliclavoro</a:t>
            </a:r>
            <a:r>
              <a:rPr lang="it-IT" sz="1800" dirty="0">
                <a:solidFill>
                  <a:srgbClr val="C0504D">
                    <a:lumMod val="75000"/>
                  </a:srgbClr>
                </a:solidFill>
              </a:rPr>
              <a:t>”. La Scuola, in qualità di soggetto intermediario (nel rispetto di quanto previsto dal D. </a:t>
            </a:r>
            <a:r>
              <a:rPr lang="it-IT" sz="1800" dirty="0" err="1">
                <a:solidFill>
                  <a:srgbClr val="C0504D">
                    <a:lumMod val="75000"/>
                  </a:srgbClr>
                </a:solidFill>
              </a:rPr>
              <a:t>Lgs</a:t>
            </a:r>
            <a:r>
              <a:rPr lang="it-IT" sz="1800" dirty="0">
                <a:solidFill>
                  <a:srgbClr val="C0504D">
                    <a:lumMod val="75000"/>
                  </a:srgbClr>
                </a:solidFill>
              </a:rPr>
              <a:t>. n. 276/2003 e </a:t>
            </a:r>
            <a:r>
              <a:rPr lang="it-IT" sz="1800" dirty="0" err="1">
                <a:solidFill>
                  <a:srgbClr val="C0504D">
                    <a:lumMod val="75000"/>
                  </a:srgbClr>
                </a:solidFill>
              </a:rPr>
              <a:t>s.m.i.</a:t>
            </a:r>
            <a:r>
              <a:rPr lang="it-IT" sz="1800" dirty="0">
                <a:solidFill>
                  <a:srgbClr val="C0504D">
                    <a:lumMod val="75000"/>
                  </a:srgbClr>
                </a:solidFill>
              </a:rPr>
              <a:t>), pubblica le opportunità rilevate da Italia Lavoro presso il sistema delle imprese per metterle a disposizione dei giovani.</a:t>
            </a:r>
          </a:p>
          <a:p>
            <a:pPr lvl="0" algn="just"/>
            <a:r>
              <a:rPr lang="it-IT" sz="1800" dirty="0">
                <a:solidFill>
                  <a:srgbClr val="C0504D">
                    <a:lumMod val="75000"/>
                  </a:srgbClr>
                </a:solidFill>
              </a:rPr>
              <a:t>Resta inteso che per la gestione dei percorsi di tirocinio sarà utilizzato il Sistema Informativo Regionale.</a:t>
            </a:r>
          </a:p>
        </p:txBody>
      </p:sp>
    </p:spTree>
    <p:extLst>
      <p:ext uri="{BB962C8B-B14F-4D97-AF65-F5344CB8AC3E}">
        <p14:creationId xmlns:p14="http://schemas.microsoft.com/office/powerpoint/2010/main" val="171357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ttangolo 1"/>
          <p:cNvSpPr>
            <a:spLocks noChangeArrowheads="1"/>
          </p:cNvSpPr>
          <p:nvPr/>
        </p:nvSpPr>
        <p:spPr bwMode="auto">
          <a:xfrm>
            <a:off x="4356100" y="1555750"/>
            <a:ext cx="4103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b="1" i="1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 </a:t>
            </a:r>
            <a:endParaRPr lang="it-IT" alt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D743-73FE-480B-BC17-1D32F4DEC6F0}" type="slidenum">
              <a:rPr lang="it-IT" altLang="it-IT" smtClean="0"/>
              <a:pPr/>
              <a:t>11</a:t>
            </a:fld>
            <a:endParaRPr lang="it-IT" altLang="it-IT"/>
          </a:p>
        </p:txBody>
      </p:sp>
      <p:sp>
        <p:nvSpPr>
          <p:cNvPr id="10" name="Rettangolo arrotondato 9"/>
          <p:cNvSpPr/>
          <p:nvPr/>
        </p:nvSpPr>
        <p:spPr bwMode="auto">
          <a:xfrm>
            <a:off x="0" y="166942"/>
            <a:ext cx="9036496" cy="847482"/>
          </a:xfrm>
          <a:prstGeom prst="roundRect">
            <a:avLst/>
          </a:prstGeom>
          <a:noFill/>
          <a:ln w="28575" cap="flat" cmpd="sng" algn="ctr">
            <a:solidFill>
              <a:srgbClr val="99CC00">
                <a:alpha val="2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>
              <a:defRPr/>
            </a:pPr>
            <a:r>
              <a:rPr lang="it-IT" sz="3200" b="1" dirty="0" smtClean="0">
                <a:solidFill>
                  <a:srgbClr val="D60093"/>
                </a:solidFill>
                <a:latin typeface="Trebuchet MS" panose="020B0603020202020204" pitchFamily="34" charset="0"/>
              </a:rPr>
              <a:t>Art </a:t>
            </a:r>
            <a:r>
              <a:rPr lang="it-IT" sz="3200" b="1" dirty="0">
                <a:solidFill>
                  <a:srgbClr val="D60093"/>
                </a:solidFill>
                <a:latin typeface="Trebuchet MS" panose="020B0603020202020204" pitchFamily="34" charset="0"/>
              </a:rPr>
              <a:t>7</a:t>
            </a:r>
            <a:r>
              <a:rPr lang="it-IT" sz="3200" b="1" dirty="0" smtClean="0">
                <a:solidFill>
                  <a:srgbClr val="D60093"/>
                </a:solidFill>
                <a:latin typeface="Trebuchet MS" panose="020B0603020202020204" pitchFamily="34" charset="0"/>
              </a:rPr>
              <a:t> – Assistenza tecnica di Italia Lavoro</a:t>
            </a:r>
            <a:endParaRPr lang="it-IT" sz="3200" b="1" dirty="0">
              <a:solidFill>
                <a:srgbClr val="D60093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39676" y="1878403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800" dirty="0">
                <a:solidFill>
                  <a:srgbClr val="C0504D">
                    <a:lumMod val="75000"/>
                  </a:srgbClr>
                </a:solidFill>
              </a:rPr>
              <a:t>Fornire il supporto per la strutturazione dei servizi di </a:t>
            </a:r>
            <a:r>
              <a:rPr lang="it-IT" sz="1800" dirty="0" err="1">
                <a:solidFill>
                  <a:srgbClr val="C0504D">
                    <a:lumMod val="75000"/>
                  </a:srgbClr>
                </a:solidFill>
              </a:rPr>
              <a:t>placement</a:t>
            </a:r>
            <a:r>
              <a:rPr lang="it-IT" sz="1800" dirty="0">
                <a:solidFill>
                  <a:srgbClr val="C0504D">
                    <a:lumMod val="75000"/>
                  </a:srgbClr>
                </a:solidFill>
              </a:rPr>
              <a:t> al fine di renderli progressivamente autonomi nella gestione dei servizi rivolti ai giovani in uscita dal sistema </a:t>
            </a:r>
            <a:r>
              <a:rPr lang="it-IT" sz="1800" dirty="0" smtClean="0">
                <a:solidFill>
                  <a:srgbClr val="C0504D">
                    <a:lumMod val="75000"/>
                  </a:srgbClr>
                </a:solidFill>
              </a:rPr>
              <a:t>scolastico</a:t>
            </a:r>
          </a:p>
          <a:p>
            <a:pPr algn="just"/>
            <a:endParaRPr lang="it-IT" sz="1800" dirty="0">
              <a:solidFill>
                <a:srgbClr val="C0504D">
                  <a:lumMod val="75000"/>
                </a:srgbClr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800" b="1" dirty="0" smtClean="0">
                <a:solidFill>
                  <a:srgbClr val="C0504D">
                    <a:lumMod val="75000"/>
                  </a:srgbClr>
                </a:solidFill>
              </a:rPr>
              <a:t>Costituzione </a:t>
            </a:r>
            <a:r>
              <a:rPr lang="it-IT" sz="1800" b="1" dirty="0">
                <a:solidFill>
                  <a:srgbClr val="C0504D">
                    <a:lumMod val="75000"/>
                  </a:srgbClr>
                </a:solidFill>
              </a:rPr>
              <a:t>e qualificazione dei servizi di </a:t>
            </a:r>
            <a:r>
              <a:rPr lang="it-IT" sz="1800" b="1" dirty="0" err="1" smtClean="0">
                <a:solidFill>
                  <a:srgbClr val="C0504D">
                    <a:lumMod val="75000"/>
                  </a:srgbClr>
                </a:solidFill>
              </a:rPr>
              <a:t>placement</a:t>
            </a:r>
            <a:endParaRPr lang="it-IT" sz="1800" b="1" dirty="0">
              <a:solidFill>
                <a:srgbClr val="C0504D">
                  <a:lumMod val="75000"/>
                </a:srgbClr>
              </a:solidFill>
            </a:endParaRPr>
          </a:p>
          <a:p>
            <a:pPr lvl="0" algn="just"/>
            <a:r>
              <a:rPr lang="it-IT" sz="1800" b="1" dirty="0">
                <a:solidFill>
                  <a:srgbClr val="C0504D">
                    <a:lumMod val="75000"/>
                  </a:srgbClr>
                </a:solidFill>
              </a:rPr>
              <a:t>	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800" b="1" dirty="0">
                <a:solidFill>
                  <a:srgbClr val="C0504D">
                    <a:lumMod val="75000"/>
                  </a:srgbClr>
                </a:solidFill>
              </a:rPr>
              <a:t>Erogazione diretta delle misure della Garanzia </a:t>
            </a:r>
            <a:r>
              <a:rPr lang="it-IT" sz="1800" b="1" dirty="0" smtClean="0">
                <a:solidFill>
                  <a:srgbClr val="C0504D">
                    <a:lumMod val="75000"/>
                  </a:srgbClr>
                </a:solidFill>
              </a:rPr>
              <a:t>Giovani </a:t>
            </a:r>
          </a:p>
          <a:p>
            <a:pPr lvl="0" algn="just"/>
            <a:endParaRPr lang="it-IT" sz="1800" dirty="0">
              <a:solidFill>
                <a:srgbClr val="C0504D">
                  <a:lumMod val="75000"/>
                </a:srgbClr>
              </a:solidFill>
            </a:endParaRPr>
          </a:p>
          <a:p>
            <a:pPr lvl="0" algn="just"/>
            <a:endParaRPr lang="it-IT" sz="1800" dirty="0" smtClean="0">
              <a:solidFill>
                <a:srgbClr val="C0504D">
                  <a:lumMod val="75000"/>
                </a:srgbClr>
              </a:solidFill>
            </a:endParaRPr>
          </a:p>
          <a:p>
            <a:pPr lvl="0" algn="just"/>
            <a:endParaRPr lang="it-IT" sz="1800" dirty="0">
              <a:solidFill>
                <a:srgbClr val="C0504D">
                  <a:lumMod val="75000"/>
                </a:srgbClr>
              </a:solidFill>
            </a:endParaRPr>
          </a:p>
          <a:p>
            <a:pPr lvl="0" algn="just"/>
            <a:endParaRPr lang="it-IT" sz="1800" dirty="0">
              <a:solidFill>
                <a:srgbClr val="C0504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92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ttangolo 1"/>
          <p:cNvSpPr>
            <a:spLocks noChangeArrowheads="1"/>
          </p:cNvSpPr>
          <p:nvPr/>
        </p:nvSpPr>
        <p:spPr bwMode="auto">
          <a:xfrm>
            <a:off x="4356100" y="1555750"/>
            <a:ext cx="4103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b="1" i="1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 </a:t>
            </a:r>
            <a:endParaRPr lang="it-IT" alt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D743-73FE-480B-BC17-1D32F4DEC6F0}" type="slidenum">
              <a:rPr lang="it-IT" altLang="it-IT" smtClean="0"/>
              <a:pPr/>
              <a:t>12</a:t>
            </a:fld>
            <a:endParaRPr lang="it-IT" altLang="it-IT"/>
          </a:p>
        </p:txBody>
      </p:sp>
      <p:sp>
        <p:nvSpPr>
          <p:cNvPr id="10" name="Rettangolo arrotondato 9"/>
          <p:cNvSpPr/>
          <p:nvPr/>
        </p:nvSpPr>
        <p:spPr bwMode="auto">
          <a:xfrm>
            <a:off x="365828" y="231351"/>
            <a:ext cx="8316416" cy="847482"/>
          </a:xfrm>
          <a:prstGeom prst="roundRect">
            <a:avLst/>
          </a:prstGeom>
          <a:noFill/>
          <a:ln w="28575" cap="flat" cmpd="sng" algn="ctr">
            <a:solidFill>
              <a:srgbClr val="99CC00">
                <a:alpha val="2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>
              <a:defRPr/>
            </a:pPr>
            <a:r>
              <a:rPr lang="it-IT" sz="3200" b="1" dirty="0" smtClean="0">
                <a:solidFill>
                  <a:srgbClr val="D60093"/>
                </a:solidFill>
                <a:latin typeface="Trebuchet MS" panose="020B0603020202020204" pitchFamily="34" charset="0"/>
              </a:rPr>
              <a:t>Art 8 - Operatori </a:t>
            </a:r>
            <a:r>
              <a:rPr lang="it-IT" sz="3200" b="1" dirty="0">
                <a:solidFill>
                  <a:srgbClr val="D60093"/>
                </a:solidFill>
                <a:latin typeface="Trebuchet MS" panose="020B0603020202020204" pitchFamily="34" charset="0"/>
              </a:rPr>
              <a:t>coinvolti nell’intervento</a:t>
            </a:r>
          </a:p>
        </p:txBody>
      </p:sp>
      <p:sp>
        <p:nvSpPr>
          <p:cNvPr id="8" name="Rettangolo 7"/>
          <p:cNvSpPr/>
          <p:nvPr/>
        </p:nvSpPr>
        <p:spPr>
          <a:xfrm>
            <a:off x="539676" y="1878403"/>
            <a:ext cx="76328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800" i="1" dirty="0"/>
              <a:t> </a:t>
            </a:r>
            <a:endParaRPr lang="it-IT" sz="1800" dirty="0"/>
          </a:p>
          <a:p>
            <a:pPr algn="just"/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Per la realizzazione delle attività previste dal Programma, la Scuola dovrà individuare:</a:t>
            </a:r>
          </a:p>
          <a:p>
            <a:pPr algn="just"/>
            <a:endParaRPr lang="it-IT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i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referenti istituzionali della Scuola per il Programma;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i componenti il Gruppo di Lavoro individuato per la realizzazione delle attività.</a:t>
            </a:r>
          </a:p>
          <a:p>
            <a:pPr lvl="0" algn="just"/>
            <a:endParaRPr lang="it-IT" sz="1800" dirty="0" smtClean="0">
              <a:solidFill>
                <a:srgbClr val="C0504D">
                  <a:lumMod val="75000"/>
                </a:srgbClr>
              </a:solidFill>
            </a:endParaRPr>
          </a:p>
          <a:p>
            <a:pPr lvl="0" algn="just"/>
            <a:endParaRPr lang="it-IT" sz="1800" dirty="0">
              <a:solidFill>
                <a:srgbClr val="C0504D">
                  <a:lumMod val="75000"/>
                </a:srgbClr>
              </a:solidFill>
            </a:endParaRPr>
          </a:p>
          <a:p>
            <a:pPr lvl="0" algn="just"/>
            <a:endParaRPr lang="it-IT" sz="1800" dirty="0">
              <a:solidFill>
                <a:srgbClr val="C0504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16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ttangolo 1"/>
          <p:cNvSpPr>
            <a:spLocks noChangeArrowheads="1"/>
          </p:cNvSpPr>
          <p:nvPr/>
        </p:nvSpPr>
        <p:spPr bwMode="auto">
          <a:xfrm>
            <a:off x="4356100" y="1555750"/>
            <a:ext cx="4103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b="1" i="1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 </a:t>
            </a:r>
            <a:endParaRPr lang="it-IT" alt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D743-73FE-480B-BC17-1D32F4DEC6F0}" type="slidenum">
              <a:rPr lang="it-IT" altLang="it-IT" smtClean="0"/>
              <a:pPr/>
              <a:t>13</a:t>
            </a:fld>
            <a:endParaRPr lang="it-IT" altLang="it-IT"/>
          </a:p>
        </p:txBody>
      </p:sp>
      <p:sp>
        <p:nvSpPr>
          <p:cNvPr id="10" name="Rettangolo arrotondato 9"/>
          <p:cNvSpPr/>
          <p:nvPr/>
        </p:nvSpPr>
        <p:spPr bwMode="auto">
          <a:xfrm>
            <a:off x="365828" y="231351"/>
            <a:ext cx="8316416" cy="847482"/>
          </a:xfrm>
          <a:prstGeom prst="roundRect">
            <a:avLst/>
          </a:prstGeom>
          <a:noFill/>
          <a:ln w="28575" cap="flat" cmpd="sng" algn="ctr">
            <a:solidFill>
              <a:srgbClr val="99CC00">
                <a:alpha val="2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>
              <a:defRPr/>
            </a:pPr>
            <a:r>
              <a:rPr lang="it-IT" sz="3200" b="1" dirty="0" smtClean="0">
                <a:solidFill>
                  <a:srgbClr val="D60093"/>
                </a:solidFill>
                <a:latin typeface="Trebuchet MS" panose="020B0603020202020204" pitchFamily="34" charset="0"/>
              </a:rPr>
              <a:t>Art 9 - Aspetti </a:t>
            </a:r>
            <a:r>
              <a:rPr lang="it-IT" sz="3200" b="1" dirty="0">
                <a:solidFill>
                  <a:srgbClr val="D60093"/>
                </a:solidFill>
                <a:latin typeface="Trebuchet MS" panose="020B0603020202020204" pitchFamily="34" charset="0"/>
              </a:rPr>
              <a:t>logistici e strumentazioni</a:t>
            </a:r>
          </a:p>
          <a:p>
            <a:pPr eaLnBrk="1" hangingPunct="1">
              <a:defRPr/>
            </a:pPr>
            <a:endParaRPr lang="it-IT" sz="3200" b="1" dirty="0">
              <a:solidFill>
                <a:srgbClr val="D60093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584499"/>
              </p:ext>
            </p:extLst>
          </p:nvPr>
        </p:nvGraphicFramePr>
        <p:xfrm>
          <a:off x="1187624" y="1787241"/>
          <a:ext cx="7472789" cy="3749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Documento" r:id="rId3" imgW="6105053" imgH="3064159" progId="Word.Document.12">
                  <p:embed/>
                </p:oleObj>
              </mc:Choice>
              <mc:Fallback>
                <p:oleObj name="Documento" r:id="rId3" imgW="6105053" imgH="306415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1787241"/>
                        <a:ext cx="7472789" cy="3749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452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ttangolo 1"/>
          <p:cNvSpPr>
            <a:spLocks noChangeArrowheads="1"/>
          </p:cNvSpPr>
          <p:nvPr/>
        </p:nvSpPr>
        <p:spPr bwMode="auto">
          <a:xfrm>
            <a:off x="4356100" y="1555750"/>
            <a:ext cx="4103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b="1" i="1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 </a:t>
            </a:r>
            <a:endParaRPr lang="it-IT" alt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D743-73FE-480B-BC17-1D32F4DEC6F0}" type="slidenum">
              <a:rPr lang="it-IT" altLang="it-IT" smtClean="0"/>
              <a:pPr/>
              <a:t>14</a:t>
            </a:fld>
            <a:endParaRPr lang="it-IT" altLang="it-IT"/>
          </a:p>
        </p:txBody>
      </p:sp>
      <p:sp>
        <p:nvSpPr>
          <p:cNvPr id="10" name="Rettangolo arrotondato 9"/>
          <p:cNvSpPr/>
          <p:nvPr/>
        </p:nvSpPr>
        <p:spPr bwMode="auto">
          <a:xfrm>
            <a:off x="365828" y="231351"/>
            <a:ext cx="8316416" cy="847482"/>
          </a:xfrm>
          <a:prstGeom prst="roundRect">
            <a:avLst/>
          </a:prstGeom>
          <a:noFill/>
          <a:ln w="28575" cap="flat" cmpd="sng" algn="ctr">
            <a:solidFill>
              <a:srgbClr val="99CC00">
                <a:alpha val="2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>
              <a:defRPr/>
            </a:pPr>
            <a:r>
              <a:rPr lang="it-IT" sz="3200" b="1" dirty="0" smtClean="0">
                <a:solidFill>
                  <a:srgbClr val="D60093"/>
                </a:solidFill>
                <a:latin typeface="Trebuchet MS" panose="020B0603020202020204" pitchFamily="34" charset="0"/>
              </a:rPr>
              <a:t>Art 9 - Aspetti </a:t>
            </a:r>
            <a:r>
              <a:rPr lang="it-IT" sz="3200" b="1" dirty="0">
                <a:solidFill>
                  <a:srgbClr val="D60093"/>
                </a:solidFill>
                <a:latin typeface="Trebuchet MS" panose="020B0603020202020204" pitchFamily="34" charset="0"/>
              </a:rPr>
              <a:t>logistici e strumentazioni</a:t>
            </a:r>
          </a:p>
          <a:p>
            <a:pPr eaLnBrk="1" hangingPunct="1">
              <a:defRPr/>
            </a:pPr>
            <a:endParaRPr lang="it-IT" sz="3200" b="1" dirty="0">
              <a:solidFill>
                <a:srgbClr val="D60093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755576" y="1385955"/>
            <a:ext cx="79266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Una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connessione ad internet su linea ADSL, WDSL, cavo o equivalenti;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Una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stampante e di uno scanner (anche condivisi) 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e dovranno essere dotati, almeno, dei seguenti software: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Internet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Explorer ovvero Google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Chrome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 ovvero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Mozilla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Firefox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 aggiornati alle versione più recente;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Strumenti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OpenOffice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 o Microsoft Office (almeno Word, Excel) o equivalenti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Acrobat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reader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Software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di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scansione</a:t>
            </a:r>
          </a:p>
          <a:p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e assicurare almeno le seguenti funzionalità: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Protezione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da virus;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Invio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e ricezione delle mai</a:t>
            </a:r>
          </a:p>
        </p:txBody>
      </p:sp>
    </p:spTree>
    <p:extLst>
      <p:ext uri="{BB962C8B-B14F-4D97-AF65-F5344CB8AC3E}">
        <p14:creationId xmlns:p14="http://schemas.microsoft.com/office/powerpoint/2010/main" val="385117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ttangolo 1"/>
          <p:cNvSpPr>
            <a:spLocks noChangeArrowheads="1"/>
          </p:cNvSpPr>
          <p:nvPr/>
        </p:nvSpPr>
        <p:spPr bwMode="auto">
          <a:xfrm>
            <a:off x="4356100" y="1555750"/>
            <a:ext cx="4103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b="1" i="1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 </a:t>
            </a:r>
            <a:endParaRPr lang="it-IT" alt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D743-73FE-480B-BC17-1D32F4DEC6F0}" type="slidenum">
              <a:rPr lang="it-IT" altLang="it-IT" smtClean="0"/>
              <a:pPr/>
              <a:t>15</a:t>
            </a:fld>
            <a:endParaRPr lang="it-IT" altLang="it-IT"/>
          </a:p>
        </p:txBody>
      </p:sp>
      <p:sp>
        <p:nvSpPr>
          <p:cNvPr id="10" name="Rettangolo arrotondato 9"/>
          <p:cNvSpPr/>
          <p:nvPr/>
        </p:nvSpPr>
        <p:spPr bwMode="auto">
          <a:xfrm>
            <a:off x="365828" y="231351"/>
            <a:ext cx="8316416" cy="847482"/>
          </a:xfrm>
          <a:prstGeom prst="roundRect">
            <a:avLst/>
          </a:prstGeom>
          <a:noFill/>
          <a:ln w="28575" cap="flat" cmpd="sng" algn="ctr">
            <a:solidFill>
              <a:srgbClr val="99CC00">
                <a:alpha val="2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>
              <a:defRPr/>
            </a:pPr>
            <a:r>
              <a:rPr lang="it-IT" sz="3200" b="1" dirty="0" smtClean="0">
                <a:solidFill>
                  <a:srgbClr val="D60093"/>
                </a:solidFill>
                <a:latin typeface="Trebuchet MS" panose="020B0603020202020204" pitchFamily="34" charset="0"/>
              </a:rPr>
              <a:t>Art 9 - Aspetti </a:t>
            </a:r>
            <a:r>
              <a:rPr lang="it-IT" sz="3200" b="1" dirty="0">
                <a:solidFill>
                  <a:srgbClr val="D60093"/>
                </a:solidFill>
                <a:latin typeface="Trebuchet MS" panose="020B0603020202020204" pitchFamily="34" charset="0"/>
              </a:rPr>
              <a:t>logistici e strumentazioni</a:t>
            </a:r>
          </a:p>
          <a:p>
            <a:pPr eaLnBrk="1" hangingPunct="1">
              <a:defRPr/>
            </a:pPr>
            <a:endParaRPr lang="it-IT" sz="3200" b="1" dirty="0">
              <a:solidFill>
                <a:srgbClr val="D60093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755576" y="1385955"/>
            <a:ext cx="79266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Una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connessione ad internet su linea ADSL, WDSL, cavo o equivalenti;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Una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stampante e di uno scanner (anche condivisi) 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e dovranno essere dotati, almeno, dei seguenti software: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Internet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Explorer ovvero Google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Chrome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 ovvero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Mozilla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Firefox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 aggiornati alle versione più recente;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Strumenti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OpenOffice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 o Microsoft Office (almeno Word, Excel) o equivalenti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Acrobat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reader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Software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di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scansione</a:t>
            </a:r>
          </a:p>
          <a:p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e assicurare almeno le seguenti funzionalità: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Protezione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da virus;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Invio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e ricezione delle mai</a:t>
            </a:r>
          </a:p>
        </p:txBody>
      </p:sp>
    </p:spTree>
    <p:extLst>
      <p:ext uri="{BB962C8B-B14F-4D97-AF65-F5344CB8AC3E}">
        <p14:creationId xmlns:p14="http://schemas.microsoft.com/office/powerpoint/2010/main" val="209699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ttangolo 1"/>
          <p:cNvSpPr>
            <a:spLocks noChangeArrowheads="1"/>
          </p:cNvSpPr>
          <p:nvPr/>
        </p:nvSpPr>
        <p:spPr bwMode="auto">
          <a:xfrm>
            <a:off x="4356100" y="1555750"/>
            <a:ext cx="4103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b="1" i="1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 </a:t>
            </a:r>
            <a:endParaRPr lang="it-IT" alt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D743-73FE-480B-BC17-1D32F4DEC6F0}" type="slidenum">
              <a:rPr lang="it-IT" altLang="it-IT" smtClean="0"/>
              <a:pPr/>
              <a:t>16</a:t>
            </a:fld>
            <a:endParaRPr lang="it-IT" altLang="it-IT"/>
          </a:p>
        </p:txBody>
      </p:sp>
      <p:sp>
        <p:nvSpPr>
          <p:cNvPr id="10" name="Rettangolo arrotondato 9"/>
          <p:cNvSpPr/>
          <p:nvPr/>
        </p:nvSpPr>
        <p:spPr bwMode="auto">
          <a:xfrm>
            <a:off x="365828" y="231351"/>
            <a:ext cx="8316416" cy="847482"/>
          </a:xfrm>
          <a:prstGeom prst="roundRect">
            <a:avLst/>
          </a:prstGeom>
          <a:noFill/>
          <a:ln w="28575" cap="flat" cmpd="sng" algn="ctr">
            <a:solidFill>
              <a:srgbClr val="99CC00">
                <a:alpha val="2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>
              <a:defRPr/>
            </a:pPr>
            <a:r>
              <a:rPr lang="it-IT" sz="3200" b="1" dirty="0" smtClean="0">
                <a:solidFill>
                  <a:srgbClr val="D60093"/>
                </a:solidFill>
                <a:latin typeface="Trebuchet MS" panose="020B0603020202020204" pitchFamily="34" charset="0"/>
              </a:rPr>
              <a:t>Art 10 - Pianificazione </a:t>
            </a:r>
            <a:r>
              <a:rPr lang="it-IT" sz="3200" b="1" dirty="0">
                <a:solidFill>
                  <a:srgbClr val="D60093"/>
                </a:solidFill>
                <a:latin typeface="Trebuchet MS" panose="020B0603020202020204" pitchFamily="34" charset="0"/>
              </a:rPr>
              <a:t>delle attività</a:t>
            </a:r>
          </a:p>
          <a:p>
            <a:pPr eaLnBrk="1" hangingPunct="1">
              <a:defRPr/>
            </a:pPr>
            <a:endParaRPr lang="it-IT" sz="3200" b="1" dirty="0">
              <a:solidFill>
                <a:srgbClr val="D60093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755576" y="1385955"/>
            <a:ext cx="79266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Sulla base delle disponibilità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logistiche e del Gruppo di lavoro e in riferimento agli obiettivi numerici da raggiungere la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Scuola si impegna a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redigere,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con l’assistenza tecnica di Italia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Lavoro e con strumenti allegati al Protocollo,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il calendario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delle attività pianificando le stesse anche su base mensile fino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al 31 Dicembre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2016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78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ttangolo 1"/>
          <p:cNvSpPr>
            <a:spLocks noChangeArrowheads="1"/>
          </p:cNvSpPr>
          <p:nvPr/>
        </p:nvSpPr>
        <p:spPr bwMode="auto">
          <a:xfrm>
            <a:off x="4356100" y="1555750"/>
            <a:ext cx="4103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b="1" i="1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 </a:t>
            </a:r>
            <a:endParaRPr lang="it-IT" alt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D743-73FE-480B-BC17-1D32F4DEC6F0}" type="slidenum">
              <a:rPr lang="it-IT" altLang="it-IT" smtClean="0"/>
              <a:pPr/>
              <a:t>17</a:t>
            </a:fld>
            <a:endParaRPr lang="it-IT" altLang="it-IT"/>
          </a:p>
        </p:txBody>
      </p:sp>
      <p:sp>
        <p:nvSpPr>
          <p:cNvPr id="10" name="Rettangolo arrotondato 9"/>
          <p:cNvSpPr/>
          <p:nvPr/>
        </p:nvSpPr>
        <p:spPr bwMode="auto">
          <a:xfrm>
            <a:off x="0" y="231351"/>
            <a:ext cx="9252520" cy="847482"/>
          </a:xfrm>
          <a:prstGeom prst="roundRect">
            <a:avLst/>
          </a:prstGeom>
          <a:noFill/>
          <a:ln w="28575" cap="flat" cmpd="sng" algn="ctr">
            <a:solidFill>
              <a:srgbClr val="99CC00">
                <a:alpha val="2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>
              <a:defRPr/>
            </a:pPr>
            <a:r>
              <a:rPr lang="it-IT" sz="3200" b="1" dirty="0" smtClean="0">
                <a:solidFill>
                  <a:srgbClr val="D60093"/>
                </a:solidFill>
                <a:latin typeface="Trebuchet MS" panose="020B0603020202020204" pitchFamily="34" charset="0"/>
              </a:rPr>
              <a:t>Art 11 - Oggetto </a:t>
            </a:r>
            <a:r>
              <a:rPr lang="it-IT" sz="3200" b="1" dirty="0">
                <a:solidFill>
                  <a:srgbClr val="D60093"/>
                </a:solidFill>
                <a:latin typeface="Trebuchet MS" panose="020B0603020202020204" pitchFamily="34" charset="0"/>
              </a:rPr>
              <a:t>e articolazione del contributo</a:t>
            </a:r>
          </a:p>
          <a:p>
            <a:pPr eaLnBrk="1" hangingPunct="1">
              <a:defRPr/>
            </a:pPr>
            <a:endParaRPr lang="it-IT" sz="3200" b="1" dirty="0">
              <a:solidFill>
                <a:srgbClr val="D60093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647911"/>
              </p:ext>
            </p:extLst>
          </p:nvPr>
        </p:nvGraphicFramePr>
        <p:xfrm>
          <a:off x="611560" y="1265283"/>
          <a:ext cx="8075240" cy="19271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1315"/>
                <a:gridCol w="779334"/>
                <a:gridCol w="1166131"/>
                <a:gridCol w="2732175"/>
                <a:gridCol w="1946285"/>
              </a:tblGrid>
              <a:tr h="1927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000" dirty="0">
                          <a:effectLst/>
                        </a:rPr>
                        <a:t>Scheda 1C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000" dirty="0">
                          <a:effectLst/>
                        </a:rPr>
                        <a:t>Orientamento specialistico</a:t>
                      </a:r>
                      <a:endParaRPr lang="it-I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000">
                          <a:effectLst/>
                        </a:rPr>
                        <a:t>€ 35,50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000" dirty="0">
                          <a:effectLst/>
                        </a:rPr>
                        <a:t>Minimo 1 ora - massimo 8 ore</a:t>
                      </a:r>
                      <a:endParaRPr lang="it-I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t-IT" sz="1000">
                          <a:effectLst/>
                        </a:rPr>
                        <a:t>Copia del registro (All. I – format registro), firmato dall’orientatore e dal giovane, e timbrato dalla Scuola, che certifica le attività e le effettive ore di erogazione del servizio.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t-IT" sz="1000" dirty="0">
                          <a:effectLst/>
                        </a:rPr>
                        <a:t>Registro in originale</a:t>
                      </a:r>
                      <a:endParaRPr lang="it-IT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419201" y="3540391"/>
            <a:ext cx="826759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C0504D">
                    <a:lumMod val="75000"/>
                  </a:srgbClr>
                </a:solidFill>
              </a:rPr>
              <a:t>Si precisa comunque che le schede 1B e 1C che saranno effettuate dagli operatori di Italia Lavoro non sono oggetto di contributo a favore della </a:t>
            </a:r>
            <a:r>
              <a:rPr lang="it-IT" dirty="0">
                <a:solidFill>
                  <a:srgbClr val="C0504D">
                    <a:lumMod val="75000"/>
                  </a:srgbClr>
                </a:solidFill>
              </a:rPr>
              <a:t>Scuola</a:t>
            </a:r>
          </a:p>
          <a:p>
            <a:endParaRPr lang="it-IT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it-IT" dirty="0">
                <a:solidFill>
                  <a:srgbClr val="C0504D">
                    <a:lumMod val="75000"/>
                  </a:srgbClr>
                </a:solidFill>
              </a:rPr>
              <a:t>Le attività di accompagnamento al lavoro (Scheda 3) e di avvio e gestione dei percorsi di tirocinio (Scheda 5) sono remunerate nella misura del 50% alla Scuola e del restante 50% ad Italia Lavoro a conseguimento del risultato, </a:t>
            </a:r>
            <a:r>
              <a:rPr lang="it-IT" dirty="0">
                <a:solidFill>
                  <a:srgbClr val="C0504D">
                    <a:lumMod val="75000"/>
                  </a:srgbClr>
                </a:solidFill>
              </a:rPr>
              <a:t>secondo il sistema </a:t>
            </a:r>
            <a:r>
              <a:rPr lang="it-IT" dirty="0">
                <a:solidFill>
                  <a:srgbClr val="C0504D">
                    <a:lumMod val="75000"/>
                  </a:srgbClr>
                </a:solidFill>
              </a:rPr>
              <a:t>di </a:t>
            </a:r>
            <a:r>
              <a:rPr lang="it-IT" dirty="0" err="1">
                <a:solidFill>
                  <a:srgbClr val="C0504D">
                    <a:lumMod val="75000"/>
                  </a:srgbClr>
                </a:solidFill>
              </a:rPr>
              <a:t>premialità</a:t>
            </a:r>
            <a:endParaRPr lang="it-IT" dirty="0">
              <a:solidFill>
                <a:srgbClr val="C0504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10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ttangolo 1"/>
          <p:cNvSpPr>
            <a:spLocks noChangeArrowheads="1"/>
          </p:cNvSpPr>
          <p:nvPr/>
        </p:nvSpPr>
        <p:spPr bwMode="auto">
          <a:xfrm>
            <a:off x="4356100" y="1555750"/>
            <a:ext cx="4103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b="1" i="1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 </a:t>
            </a:r>
            <a:endParaRPr lang="it-IT" alt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D743-73FE-480B-BC17-1D32F4DEC6F0}" type="slidenum">
              <a:rPr lang="it-IT" altLang="it-IT" smtClean="0"/>
              <a:pPr/>
              <a:t>18</a:t>
            </a:fld>
            <a:endParaRPr lang="it-IT" altLang="it-IT"/>
          </a:p>
        </p:txBody>
      </p:sp>
      <p:sp>
        <p:nvSpPr>
          <p:cNvPr id="10" name="Rettangolo arrotondato 9"/>
          <p:cNvSpPr/>
          <p:nvPr/>
        </p:nvSpPr>
        <p:spPr bwMode="auto">
          <a:xfrm>
            <a:off x="0" y="231351"/>
            <a:ext cx="9252520" cy="847482"/>
          </a:xfrm>
          <a:prstGeom prst="roundRect">
            <a:avLst/>
          </a:prstGeom>
          <a:noFill/>
          <a:ln w="28575" cap="flat" cmpd="sng" algn="ctr">
            <a:solidFill>
              <a:srgbClr val="99CC00">
                <a:alpha val="2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>
              <a:defRPr/>
            </a:pPr>
            <a:r>
              <a:rPr lang="it-IT" sz="3200" b="1" dirty="0" smtClean="0">
                <a:solidFill>
                  <a:srgbClr val="D60093"/>
                </a:solidFill>
                <a:latin typeface="Trebuchet MS" panose="020B0603020202020204" pitchFamily="34" charset="0"/>
              </a:rPr>
              <a:t>Art 14 - Monitoraggio </a:t>
            </a:r>
            <a:r>
              <a:rPr lang="it-IT" sz="3200" b="1" dirty="0">
                <a:solidFill>
                  <a:srgbClr val="D60093"/>
                </a:solidFill>
                <a:latin typeface="Trebuchet MS" panose="020B0603020202020204" pitchFamily="34" charset="0"/>
              </a:rPr>
              <a:t>delle </a:t>
            </a:r>
            <a:r>
              <a:rPr lang="it-IT" sz="3200" b="1" dirty="0" smtClean="0">
                <a:solidFill>
                  <a:srgbClr val="D60093"/>
                </a:solidFill>
                <a:latin typeface="Trebuchet MS" panose="020B0603020202020204" pitchFamily="34" charset="0"/>
              </a:rPr>
              <a:t>attività</a:t>
            </a:r>
          </a:p>
          <a:p>
            <a:pPr eaLnBrk="1" hangingPunct="1">
              <a:defRPr/>
            </a:pPr>
            <a:endParaRPr lang="it-IT" sz="3200" b="1" dirty="0">
              <a:solidFill>
                <a:srgbClr val="D60093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22300" y="1406784"/>
            <a:ext cx="826759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C0504D">
                    <a:lumMod val="75000"/>
                  </a:srgbClr>
                </a:solidFill>
              </a:rPr>
              <a:t>La Scuola </a:t>
            </a:r>
            <a:r>
              <a:rPr lang="it-IT" dirty="0">
                <a:solidFill>
                  <a:srgbClr val="C0504D">
                    <a:lumMod val="75000"/>
                  </a:srgbClr>
                </a:solidFill>
              </a:rPr>
              <a:t>si impegna </a:t>
            </a:r>
            <a:r>
              <a:rPr lang="it-IT" dirty="0">
                <a:solidFill>
                  <a:srgbClr val="C0504D">
                    <a:lumMod val="75000"/>
                  </a:srgbClr>
                </a:solidFill>
              </a:rPr>
              <a:t>fornire mensilmente, per ognuna delle schede di cui eroga i servizi, i seguenti dati per consentire a Italia Lavoro di predisporre il report da inviare al Ministero del Lavoro e delle Politiche Sociali e più precisamente dovrà comunicare</a:t>
            </a:r>
            <a:r>
              <a:rPr lang="it-IT" dirty="0">
                <a:solidFill>
                  <a:srgbClr val="C0504D">
                    <a:lumMod val="75000"/>
                  </a:srgbClr>
                </a:solidFill>
              </a:rPr>
              <a:t>:</a:t>
            </a:r>
          </a:p>
          <a:p>
            <a:endParaRPr lang="it-IT" dirty="0">
              <a:solidFill>
                <a:srgbClr val="C0504D">
                  <a:lumMod val="75000"/>
                </a:srgbClr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C0504D">
                    <a:lumMod val="75000"/>
                  </a:srgbClr>
                </a:solidFill>
              </a:rPr>
              <a:t>scheda </a:t>
            </a:r>
            <a:r>
              <a:rPr lang="it-IT" dirty="0">
                <a:solidFill>
                  <a:srgbClr val="C0504D">
                    <a:lumMod val="75000"/>
                  </a:srgbClr>
                </a:solidFill>
              </a:rPr>
              <a:t>1A – il numero di giovani informati in forma aggregata rispetto alle iniziative informative messe in atto, mediante un verbale sottoscritto dal legale rappresentante della Scuola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C0504D">
                    <a:lumMod val="75000"/>
                  </a:srgbClr>
                </a:solidFill>
              </a:rPr>
              <a:t>scheda </a:t>
            </a:r>
            <a:r>
              <a:rPr lang="it-IT" dirty="0">
                <a:solidFill>
                  <a:srgbClr val="C0504D">
                    <a:lumMod val="75000"/>
                  </a:srgbClr>
                </a:solidFill>
              </a:rPr>
              <a:t>1B – il numero dei giovani trattati e il numero di ore erogate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C0504D">
                    <a:lumMod val="75000"/>
                  </a:srgbClr>
                </a:solidFill>
              </a:rPr>
              <a:t>scheda </a:t>
            </a:r>
            <a:r>
              <a:rPr lang="it-IT" dirty="0">
                <a:solidFill>
                  <a:srgbClr val="C0504D">
                    <a:lumMod val="75000"/>
                  </a:srgbClr>
                </a:solidFill>
              </a:rPr>
              <a:t>1C – il numero dei giovani trattati e il numero di ore erogate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C0504D">
                    <a:lumMod val="75000"/>
                  </a:srgbClr>
                </a:solidFill>
              </a:rPr>
              <a:t>scheda </a:t>
            </a:r>
            <a:r>
              <a:rPr lang="it-IT" dirty="0">
                <a:solidFill>
                  <a:srgbClr val="C0504D">
                    <a:lumMod val="75000"/>
                  </a:srgbClr>
                </a:solidFill>
              </a:rPr>
              <a:t>3 – il numero delle </a:t>
            </a:r>
            <a:r>
              <a:rPr lang="it-IT" dirty="0" err="1">
                <a:solidFill>
                  <a:srgbClr val="C0504D">
                    <a:lumMod val="75000"/>
                  </a:srgbClr>
                </a:solidFill>
              </a:rPr>
              <a:t>vacancies</a:t>
            </a:r>
            <a:r>
              <a:rPr lang="it-IT" dirty="0">
                <a:solidFill>
                  <a:srgbClr val="C0504D">
                    <a:lumMod val="75000"/>
                  </a:srgbClr>
                </a:solidFill>
              </a:rPr>
              <a:t> pubblicate e il numero dei contratti attivati per tipologia di contratto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C0504D">
                    <a:lumMod val="75000"/>
                  </a:srgbClr>
                </a:solidFill>
              </a:rPr>
              <a:t>scheda </a:t>
            </a:r>
            <a:r>
              <a:rPr lang="it-IT" dirty="0">
                <a:solidFill>
                  <a:srgbClr val="C0504D">
                    <a:lumMod val="75000"/>
                  </a:srgbClr>
                </a:solidFill>
              </a:rPr>
              <a:t>5 – il numero delle </a:t>
            </a:r>
            <a:r>
              <a:rPr lang="it-IT" dirty="0" err="1">
                <a:solidFill>
                  <a:srgbClr val="C0504D">
                    <a:lumMod val="75000"/>
                  </a:srgbClr>
                </a:solidFill>
              </a:rPr>
              <a:t>vacancies</a:t>
            </a:r>
            <a:r>
              <a:rPr lang="it-IT" dirty="0">
                <a:solidFill>
                  <a:srgbClr val="C0504D">
                    <a:lumMod val="75000"/>
                  </a:srgbClr>
                </a:solidFill>
              </a:rPr>
              <a:t> pubblicate e il numero dei tirocini attivati</a:t>
            </a:r>
          </a:p>
        </p:txBody>
      </p:sp>
    </p:spTree>
    <p:extLst>
      <p:ext uri="{BB962C8B-B14F-4D97-AF65-F5344CB8AC3E}">
        <p14:creationId xmlns:p14="http://schemas.microsoft.com/office/powerpoint/2010/main" val="228319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 bwMode="auto">
          <a:xfrm>
            <a:off x="202844" y="166941"/>
            <a:ext cx="8689636" cy="813787"/>
          </a:xfrm>
          <a:prstGeom prst="roundRect">
            <a:avLst/>
          </a:prstGeom>
          <a:noFill/>
          <a:ln w="28575" cap="flat" cmpd="sng" algn="ctr">
            <a:solidFill>
              <a:srgbClr val="99CC00">
                <a:alpha val="2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>
              <a:defRPr/>
            </a:pPr>
            <a:r>
              <a:rPr lang="it-IT" sz="3200" b="1" dirty="0" smtClean="0">
                <a:solidFill>
                  <a:srgbClr val="D60093"/>
                </a:solidFill>
                <a:latin typeface="Trebuchet MS" panose="020B0603020202020204" pitchFamily="34" charset="0"/>
              </a:rPr>
              <a:t>Art1 - Finalità </a:t>
            </a:r>
            <a:r>
              <a:rPr lang="it-IT" sz="3200" b="1" dirty="0">
                <a:solidFill>
                  <a:srgbClr val="D60093"/>
                </a:solidFill>
                <a:latin typeface="Trebuchet MS" panose="020B0603020202020204" pitchFamily="34" charset="0"/>
              </a:rPr>
              <a:t>generali </a:t>
            </a:r>
            <a:r>
              <a:rPr lang="it-IT" sz="3200" b="1" dirty="0" smtClean="0">
                <a:solidFill>
                  <a:srgbClr val="D60093"/>
                </a:solidFill>
                <a:latin typeface="Trebuchet MS" panose="020B0603020202020204" pitchFamily="34" charset="0"/>
              </a:rPr>
              <a:t>del programma </a:t>
            </a:r>
            <a:r>
              <a:rPr lang="it-IT" sz="3200" b="1" dirty="0" err="1" smtClean="0">
                <a:solidFill>
                  <a:srgbClr val="D60093"/>
                </a:solidFill>
                <a:latin typeface="Trebuchet MS" panose="020B0603020202020204" pitchFamily="34" charset="0"/>
              </a:rPr>
              <a:t>FIxO</a:t>
            </a:r>
            <a:endParaRPr lang="it-IT" sz="3200" b="1" dirty="0">
              <a:solidFill>
                <a:srgbClr val="D60093"/>
              </a:solidFill>
              <a:latin typeface="Trebuchet MS" panose="020B0603020202020204" pitchFamily="34" charset="0"/>
            </a:endParaRPr>
          </a:p>
          <a:p>
            <a:pPr eaLnBrk="1" hangingPunct="1">
              <a:defRPr/>
            </a:pPr>
            <a:endParaRPr lang="it-IT" sz="3200" b="1" dirty="0">
              <a:solidFill>
                <a:srgbClr val="D60093"/>
              </a:solidFill>
              <a:latin typeface="Trebuchet MS" panose="020B0603020202020204" pitchFamily="34" charset="0"/>
            </a:endParaRPr>
          </a:p>
        </p:txBody>
      </p:sp>
      <p:sp>
        <p:nvSpPr>
          <p:cNvPr id="14341" name="Rettangolo 1"/>
          <p:cNvSpPr>
            <a:spLocks noChangeArrowheads="1"/>
          </p:cNvSpPr>
          <p:nvPr/>
        </p:nvSpPr>
        <p:spPr bwMode="auto">
          <a:xfrm>
            <a:off x="4356100" y="1555750"/>
            <a:ext cx="4103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b="1" i="1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 </a:t>
            </a:r>
            <a:endParaRPr lang="it-IT" altLang="it-IT"/>
          </a:p>
        </p:txBody>
      </p:sp>
      <p:sp>
        <p:nvSpPr>
          <p:cNvPr id="14343" name="Rettangolo 1"/>
          <p:cNvSpPr>
            <a:spLocks noChangeArrowheads="1"/>
          </p:cNvSpPr>
          <p:nvPr/>
        </p:nvSpPr>
        <p:spPr bwMode="auto">
          <a:xfrm>
            <a:off x="4356100" y="1555750"/>
            <a:ext cx="4103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b="1" i="1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 </a:t>
            </a:r>
            <a:endParaRPr lang="it-IT" alt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D743-73FE-480B-BC17-1D32F4DEC6F0}" type="slidenum">
              <a:rPr lang="it-IT" altLang="it-IT" smtClean="0"/>
              <a:pPr/>
              <a:t>2</a:t>
            </a:fld>
            <a:endParaRPr lang="it-IT" altLang="it-IT"/>
          </a:p>
        </p:txBody>
      </p:sp>
      <p:sp>
        <p:nvSpPr>
          <p:cNvPr id="4" name="Rettangolo 3"/>
          <p:cNvSpPr/>
          <p:nvPr/>
        </p:nvSpPr>
        <p:spPr>
          <a:xfrm>
            <a:off x="755576" y="2151728"/>
            <a:ext cx="75608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L’obiettivo generale di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FIxO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 è raggiungere giovani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Neet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 diplomati, laureati e in “diritto-dovere all’istruzione e alla formazione”, in possesso dei requisiti previsti dal Piano Nazionale Garanzia Giovani in modo da favorire l’accesso ai servizi in esso previsti.</a:t>
            </a:r>
          </a:p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Nello specifico si intende: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Intervenire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sui giovani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Neet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 diplomati e laureati, perché possano accedere alla Garanzia Giovani, ricevere informazioni puntuali sui servizi disponibili ed essere accompagnati nella fruizione di una delle misure a loro dedicate, nello specifico, quelle relative alle schede 1A - 1B - 1C – 3 -5 allegate al Piano Nazionale Garanzia Giovani e successive modificazioni e integrazioni</a:t>
            </a:r>
          </a:p>
        </p:txBody>
      </p:sp>
    </p:spTree>
    <p:extLst>
      <p:ext uri="{BB962C8B-B14F-4D97-AF65-F5344CB8AC3E}">
        <p14:creationId xmlns:p14="http://schemas.microsoft.com/office/powerpoint/2010/main" val="75013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 bwMode="auto">
          <a:xfrm>
            <a:off x="202844" y="166941"/>
            <a:ext cx="8483956" cy="1192881"/>
          </a:xfrm>
          <a:prstGeom prst="roundRect">
            <a:avLst/>
          </a:prstGeom>
          <a:noFill/>
          <a:ln w="28575" cap="flat" cmpd="sng" algn="ctr">
            <a:solidFill>
              <a:srgbClr val="99CC00">
                <a:alpha val="2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>
              <a:defRPr/>
            </a:pPr>
            <a:r>
              <a:rPr lang="it-IT" sz="3200" b="1" dirty="0" smtClean="0">
                <a:solidFill>
                  <a:srgbClr val="D60093"/>
                </a:solidFill>
                <a:latin typeface="Trebuchet MS" panose="020B0603020202020204" pitchFamily="34" charset="0"/>
              </a:rPr>
              <a:t>Art 2 </a:t>
            </a:r>
            <a:r>
              <a:rPr lang="it-IT" sz="3200" b="1" dirty="0">
                <a:solidFill>
                  <a:srgbClr val="D60093"/>
                </a:solidFill>
                <a:latin typeface="Trebuchet MS" panose="020B0603020202020204" pitchFamily="34" charset="0"/>
              </a:rPr>
              <a:t>- Obiettivi del Piano operativo </a:t>
            </a:r>
            <a:r>
              <a:rPr lang="it-IT" sz="3200" b="1" dirty="0" err="1">
                <a:solidFill>
                  <a:srgbClr val="D60093"/>
                </a:solidFill>
                <a:latin typeface="Trebuchet MS" panose="020B0603020202020204" pitchFamily="34" charset="0"/>
              </a:rPr>
              <a:t>FIxO</a:t>
            </a:r>
            <a:r>
              <a:rPr lang="it-IT" sz="3200" b="1" dirty="0">
                <a:solidFill>
                  <a:srgbClr val="D60093"/>
                </a:solidFill>
                <a:latin typeface="Trebuchet MS" panose="020B0603020202020204" pitchFamily="34" charset="0"/>
              </a:rPr>
              <a:t> YEI – Regione Umbria</a:t>
            </a:r>
            <a:endParaRPr lang="it-IT" sz="3200" b="1" dirty="0">
              <a:solidFill>
                <a:srgbClr val="D60093"/>
              </a:solidFill>
              <a:latin typeface="Trebuchet MS" panose="020B0603020202020204" pitchFamily="34" charset="0"/>
            </a:endParaRPr>
          </a:p>
        </p:txBody>
      </p:sp>
      <p:sp>
        <p:nvSpPr>
          <p:cNvPr id="14341" name="Rettangolo 1"/>
          <p:cNvSpPr>
            <a:spLocks noChangeArrowheads="1"/>
          </p:cNvSpPr>
          <p:nvPr/>
        </p:nvSpPr>
        <p:spPr bwMode="auto">
          <a:xfrm>
            <a:off x="4356100" y="1555750"/>
            <a:ext cx="4103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b="1" i="1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 </a:t>
            </a:r>
            <a:endParaRPr lang="it-IT" altLang="it-IT"/>
          </a:p>
        </p:txBody>
      </p:sp>
      <p:sp>
        <p:nvSpPr>
          <p:cNvPr id="14343" name="Rettangolo 1"/>
          <p:cNvSpPr>
            <a:spLocks noChangeArrowheads="1"/>
          </p:cNvSpPr>
          <p:nvPr/>
        </p:nvSpPr>
        <p:spPr bwMode="auto">
          <a:xfrm>
            <a:off x="4356100" y="1555750"/>
            <a:ext cx="4103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b="1" i="1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 </a:t>
            </a:r>
            <a:endParaRPr lang="it-IT" alt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D743-73FE-480B-BC17-1D32F4DEC6F0}" type="slidenum">
              <a:rPr lang="it-IT" altLang="it-IT" smtClean="0"/>
              <a:pPr/>
              <a:t>3</a:t>
            </a:fld>
            <a:endParaRPr lang="it-IT" alt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454" y="2138116"/>
            <a:ext cx="7712962" cy="2659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27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 bwMode="auto">
          <a:xfrm>
            <a:off x="202844" y="166942"/>
            <a:ext cx="8483956" cy="847482"/>
          </a:xfrm>
          <a:prstGeom prst="roundRect">
            <a:avLst/>
          </a:prstGeom>
          <a:noFill/>
          <a:ln w="28575" cap="flat" cmpd="sng" algn="ctr">
            <a:solidFill>
              <a:srgbClr val="99CC00">
                <a:alpha val="2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>
              <a:defRPr/>
            </a:pPr>
            <a:r>
              <a:rPr lang="it-IT" sz="3200" b="1" dirty="0" smtClean="0">
                <a:solidFill>
                  <a:srgbClr val="D60093"/>
                </a:solidFill>
                <a:latin typeface="Trebuchet MS" panose="020B0603020202020204" pitchFamily="34" charset="0"/>
              </a:rPr>
              <a:t>Art 3 </a:t>
            </a:r>
            <a:r>
              <a:rPr lang="it-IT" sz="3200" b="1" dirty="0">
                <a:solidFill>
                  <a:srgbClr val="D60093"/>
                </a:solidFill>
                <a:latin typeface="Trebuchet MS" panose="020B0603020202020204" pitchFamily="34" charset="0"/>
              </a:rPr>
              <a:t>- Obiettivi </a:t>
            </a:r>
            <a:r>
              <a:rPr lang="it-IT" sz="3200" b="1" dirty="0" smtClean="0">
                <a:solidFill>
                  <a:srgbClr val="D60093"/>
                </a:solidFill>
                <a:latin typeface="Trebuchet MS" panose="020B0603020202020204" pitchFamily="34" charset="0"/>
              </a:rPr>
              <a:t>di riferimento della scuola</a:t>
            </a:r>
            <a:endParaRPr lang="it-IT" sz="3200" b="1" dirty="0">
              <a:solidFill>
                <a:srgbClr val="D60093"/>
              </a:solidFill>
              <a:latin typeface="Trebuchet MS" panose="020B0603020202020204" pitchFamily="34" charset="0"/>
            </a:endParaRPr>
          </a:p>
        </p:txBody>
      </p:sp>
      <p:sp>
        <p:nvSpPr>
          <p:cNvPr id="14341" name="Rettangolo 1"/>
          <p:cNvSpPr>
            <a:spLocks noChangeArrowheads="1"/>
          </p:cNvSpPr>
          <p:nvPr/>
        </p:nvSpPr>
        <p:spPr bwMode="auto">
          <a:xfrm>
            <a:off x="4356100" y="1555750"/>
            <a:ext cx="4103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b="1" i="1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 </a:t>
            </a:r>
            <a:endParaRPr lang="it-IT" altLang="it-IT"/>
          </a:p>
        </p:txBody>
      </p:sp>
      <p:sp>
        <p:nvSpPr>
          <p:cNvPr id="14343" name="Rettangolo 1"/>
          <p:cNvSpPr>
            <a:spLocks noChangeArrowheads="1"/>
          </p:cNvSpPr>
          <p:nvPr/>
        </p:nvSpPr>
        <p:spPr bwMode="auto">
          <a:xfrm>
            <a:off x="4356100" y="1555750"/>
            <a:ext cx="4103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b="1" i="1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 </a:t>
            </a:r>
            <a:endParaRPr lang="it-IT" alt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D743-73FE-480B-BC17-1D32F4DEC6F0}" type="slidenum">
              <a:rPr lang="it-IT" altLang="it-IT" smtClean="0"/>
              <a:pPr/>
              <a:t>4</a:t>
            </a:fld>
            <a:endParaRPr lang="it-IT" altLang="it-IT"/>
          </a:p>
        </p:txBody>
      </p:sp>
      <p:sp>
        <p:nvSpPr>
          <p:cNvPr id="8" name="Rettangolo 7"/>
          <p:cNvSpPr/>
          <p:nvPr/>
        </p:nvSpPr>
        <p:spPr>
          <a:xfrm>
            <a:off x="376692" y="1124744"/>
            <a:ext cx="85157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Accoglienza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e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informazione con modalità da concordare con le scuole 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Accesso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alla garanzia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- presa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in carico, colloquio individuale e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profiling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, consulenza orientativa; (PON YEI scheda 1-B minimo 1 ora e massimo 2 ore individuali per ogni giovane) 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indicativamente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 per un numero di giovani diplomati pari a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……….” 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Orientamento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specialistico (PON YEI scheda 1-C fino a 8 h individuali per ogni giovane) 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indicativamente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per un numero di giovani diplomati pari a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……….”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Accompagnamento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al lavoro (PON YEI Scheda 3) impegnandosi a concorrere al raggiungimento dell’obiettivo complessivamente definito a livello regionale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Tirocini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extra-curriculari (PON YEI Scheda 5) impegnandosi a concorrere al raggiungimento dell’obiettivo complessivamente definito a livello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regionale</a:t>
            </a:r>
          </a:p>
          <a:p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La 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Scuola 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inizierà ad intervenire a partire dai 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giovani diplomati 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del proprio 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istituto negli anni scolastici 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2013, 2014, 15 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e 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2016 ma 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potrà c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oinvolgere anche ragazzi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di altri Istituti.</a:t>
            </a:r>
            <a:endParaRPr lang="it-IT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62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 bwMode="auto">
          <a:xfrm>
            <a:off x="202844" y="166942"/>
            <a:ext cx="8483956" cy="847482"/>
          </a:xfrm>
          <a:prstGeom prst="roundRect">
            <a:avLst/>
          </a:prstGeom>
          <a:noFill/>
          <a:ln w="28575" cap="flat" cmpd="sng" algn="ctr">
            <a:solidFill>
              <a:srgbClr val="99CC00">
                <a:alpha val="2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>
              <a:defRPr/>
            </a:pPr>
            <a:r>
              <a:rPr lang="it-IT" sz="3200" b="1" dirty="0" smtClean="0">
                <a:solidFill>
                  <a:srgbClr val="D60093"/>
                </a:solidFill>
                <a:latin typeface="Trebuchet MS" panose="020B0603020202020204" pitchFamily="34" charset="0"/>
              </a:rPr>
              <a:t>Art 3 </a:t>
            </a:r>
            <a:r>
              <a:rPr lang="it-IT" sz="3200" b="1" dirty="0">
                <a:solidFill>
                  <a:srgbClr val="D60093"/>
                </a:solidFill>
                <a:latin typeface="Trebuchet MS" panose="020B0603020202020204" pitchFamily="34" charset="0"/>
              </a:rPr>
              <a:t>- Obiettivi </a:t>
            </a:r>
            <a:r>
              <a:rPr lang="it-IT" sz="3200" b="1" dirty="0" smtClean="0">
                <a:solidFill>
                  <a:srgbClr val="D60093"/>
                </a:solidFill>
                <a:latin typeface="Trebuchet MS" panose="020B0603020202020204" pitchFamily="34" charset="0"/>
              </a:rPr>
              <a:t>di riferimento della scuola</a:t>
            </a:r>
            <a:endParaRPr lang="it-IT" sz="3200" b="1" dirty="0">
              <a:solidFill>
                <a:srgbClr val="D60093"/>
              </a:solidFill>
              <a:latin typeface="Trebuchet MS" panose="020B0603020202020204" pitchFamily="34" charset="0"/>
            </a:endParaRPr>
          </a:p>
        </p:txBody>
      </p:sp>
      <p:sp>
        <p:nvSpPr>
          <p:cNvPr id="14341" name="Rettangolo 1"/>
          <p:cNvSpPr>
            <a:spLocks noChangeArrowheads="1"/>
          </p:cNvSpPr>
          <p:nvPr/>
        </p:nvSpPr>
        <p:spPr bwMode="auto">
          <a:xfrm>
            <a:off x="4356100" y="1555750"/>
            <a:ext cx="4103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b="1" i="1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 </a:t>
            </a:r>
            <a:endParaRPr lang="it-IT" altLang="it-IT"/>
          </a:p>
        </p:txBody>
      </p:sp>
      <p:sp>
        <p:nvSpPr>
          <p:cNvPr id="14343" name="Rettangolo 1"/>
          <p:cNvSpPr>
            <a:spLocks noChangeArrowheads="1"/>
          </p:cNvSpPr>
          <p:nvPr/>
        </p:nvSpPr>
        <p:spPr bwMode="auto">
          <a:xfrm>
            <a:off x="4356100" y="1555750"/>
            <a:ext cx="4103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b="1" i="1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 </a:t>
            </a:r>
            <a:endParaRPr lang="it-IT" alt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D743-73FE-480B-BC17-1D32F4DEC6F0}" type="slidenum">
              <a:rPr lang="it-IT" altLang="it-IT" smtClean="0"/>
              <a:pPr/>
              <a:t>5</a:t>
            </a:fld>
            <a:endParaRPr lang="it-IT" altLang="it-IT"/>
          </a:p>
        </p:txBody>
      </p:sp>
      <p:sp>
        <p:nvSpPr>
          <p:cNvPr id="8" name="Rettangolo 7"/>
          <p:cNvSpPr/>
          <p:nvPr/>
        </p:nvSpPr>
        <p:spPr>
          <a:xfrm>
            <a:off x="395536" y="1755775"/>
            <a:ext cx="85157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I valori target indicati sono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puramente indicativi.</a:t>
            </a:r>
          </a:p>
          <a:p>
            <a:pPr algn="just"/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La Scuola potrà, dunque, se lo ritiene di interesse, pianificare le proprie attività anche per un numero di giovani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Neet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 più alto di quello indicato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In corso d’opera, Italia Lavoro comunicherà alla Scuola l’eventuale raggiungimento del limite massimo di giovani da coinvolgere nella Regione.</a:t>
            </a:r>
          </a:p>
        </p:txBody>
      </p:sp>
    </p:spTree>
    <p:extLst>
      <p:ext uri="{BB962C8B-B14F-4D97-AF65-F5344CB8AC3E}">
        <p14:creationId xmlns:p14="http://schemas.microsoft.com/office/powerpoint/2010/main" val="154108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 bwMode="auto">
          <a:xfrm>
            <a:off x="202844" y="166942"/>
            <a:ext cx="8483956" cy="847482"/>
          </a:xfrm>
          <a:prstGeom prst="roundRect">
            <a:avLst/>
          </a:prstGeom>
          <a:noFill/>
          <a:ln w="28575" cap="flat" cmpd="sng" algn="ctr">
            <a:solidFill>
              <a:srgbClr val="99CC00">
                <a:alpha val="2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>
              <a:defRPr/>
            </a:pPr>
            <a:r>
              <a:rPr lang="it-IT" sz="3200" b="1" dirty="0" smtClean="0">
                <a:solidFill>
                  <a:srgbClr val="D60093"/>
                </a:solidFill>
                <a:latin typeface="Trebuchet MS" panose="020B0603020202020204" pitchFamily="34" charset="0"/>
              </a:rPr>
              <a:t>Art 4 – Modalità attuative dell’intervento</a:t>
            </a:r>
            <a:endParaRPr lang="it-IT" sz="3200" b="1" dirty="0">
              <a:solidFill>
                <a:srgbClr val="D60093"/>
              </a:solidFill>
              <a:latin typeface="Trebuchet MS" panose="020B0603020202020204" pitchFamily="34" charset="0"/>
            </a:endParaRPr>
          </a:p>
        </p:txBody>
      </p:sp>
      <p:sp>
        <p:nvSpPr>
          <p:cNvPr id="14341" name="Rettangolo 1"/>
          <p:cNvSpPr>
            <a:spLocks noChangeArrowheads="1"/>
          </p:cNvSpPr>
          <p:nvPr/>
        </p:nvSpPr>
        <p:spPr bwMode="auto">
          <a:xfrm>
            <a:off x="4356100" y="1555750"/>
            <a:ext cx="4103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b="1" i="1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 </a:t>
            </a:r>
            <a:endParaRPr lang="it-IT" altLang="it-IT"/>
          </a:p>
        </p:txBody>
      </p:sp>
      <p:sp>
        <p:nvSpPr>
          <p:cNvPr id="14343" name="Rettangolo 1"/>
          <p:cNvSpPr>
            <a:spLocks noChangeArrowheads="1"/>
          </p:cNvSpPr>
          <p:nvPr/>
        </p:nvSpPr>
        <p:spPr bwMode="auto">
          <a:xfrm>
            <a:off x="4356100" y="1555750"/>
            <a:ext cx="4103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b="1" i="1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 </a:t>
            </a:r>
            <a:endParaRPr lang="it-IT" alt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D743-73FE-480B-BC17-1D32F4DEC6F0}" type="slidenum">
              <a:rPr lang="it-IT" altLang="it-IT" smtClean="0"/>
              <a:pPr/>
              <a:t>6</a:t>
            </a:fld>
            <a:endParaRPr lang="it-IT" altLang="it-IT"/>
          </a:p>
        </p:txBody>
      </p:sp>
      <p:sp>
        <p:nvSpPr>
          <p:cNvPr id="8" name="Rettangolo 7"/>
          <p:cNvSpPr/>
          <p:nvPr/>
        </p:nvSpPr>
        <p:spPr>
          <a:xfrm>
            <a:off x="323528" y="1031815"/>
            <a:ext cx="851578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Attività realizzate dalla scuola:</a:t>
            </a:r>
          </a:p>
          <a:p>
            <a:pPr algn="just"/>
            <a:endParaRPr lang="it-IT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Concordare il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modello di intervento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per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l’erogazione diretta dei servizi della Garanzia Giovani nei confronti dei giovani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Neet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Partecipare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, con gli operatori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coinvolti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nell’intervento, a momenti di formazione sulle modalità attuative del Programma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Pianificare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le azioni volte all’erogazione diretta dei servizi per la Garanzia Giovani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Redigere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elenchi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completi di codice fiscale di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giovani diplomati da contattare per essere avviati ai servizi della Garanzia Giovani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Contattare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i giovani per organizzare gli appuntamenti necessari a consentire l’erogazione dei servizi di Garanzia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Giovani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Firmare il patto di servizio dei giovani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Neet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 presi in carico dal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placement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 scolastico </a:t>
            </a:r>
          </a:p>
          <a:p>
            <a:pPr algn="just"/>
            <a:endParaRPr lang="it-IT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Italia 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Lavoro garantirà, con propri operatori specializzati, l’assistenza tecnica alla Scuola per la realizzazione di tali attività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50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 bwMode="auto">
          <a:xfrm>
            <a:off x="202844" y="166942"/>
            <a:ext cx="8483956" cy="847482"/>
          </a:xfrm>
          <a:prstGeom prst="roundRect">
            <a:avLst/>
          </a:prstGeom>
          <a:noFill/>
          <a:ln w="28575" cap="flat" cmpd="sng" algn="ctr">
            <a:solidFill>
              <a:srgbClr val="99CC00">
                <a:alpha val="2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>
              <a:defRPr/>
            </a:pPr>
            <a:r>
              <a:rPr lang="it-IT" sz="3200" b="1" dirty="0" smtClean="0">
                <a:solidFill>
                  <a:srgbClr val="D60093"/>
                </a:solidFill>
                <a:latin typeface="Trebuchet MS" panose="020B0603020202020204" pitchFamily="34" charset="0"/>
              </a:rPr>
              <a:t>Art 4 – Modalità attuative dell’intervento</a:t>
            </a:r>
            <a:endParaRPr lang="it-IT" sz="3200" b="1" dirty="0">
              <a:solidFill>
                <a:srgbClr val="D60093"/>
              </a:solidFill>
              <a:latin typeface="Trebuchet MS" panose="020B0603020202020204" pitchFamily="34" charset="0"/>
            </a:endParaRPr>
          </a:p>
        </p:txBody>
      </p:sp>
      <p:sp>
        <p:nvSpPr>
          <p:cNvPr id="14341" name="Rettangolo 1"/>
          <p:cNvSpPr>
            <a:spLocks noChangeArrowheads="1"/>
          </p:cNvSpPr>
          <p:nvPr/>
        </p:nvSpPr>
        <p:spPr bwMode="auto">
          <a:xfrm>
            <a:off x="4356100" y="1555750"/>
            <a:ext cx="4103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b="1" i="1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 </a:t>
            </a:r>
            <a:endParaRPr lang="it-IT" altLang="it-IT"/>
          </a:p>
        </p:txBody>
      </p:sp>
      <p:sp>
        <p:nvSpPr>
          <p:cNvPr id="14343" name="Rettangolo 1"/>
          <p:cNvSpPr>
            <a:spLocks noChangeArrowheads="1"/>
          </p:cNvSpPr>
          <p:nvPr/>
        </p:nvSpPr>
        <p:spPr bwMode="auto">
          <a:xfrm>
            <a:off x="4356100" y="1555750"/>
            <a:ext cx="4103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b="1" i="1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 </a:t>
            </a:r>
            <a:endParaRPr lang="it-IT" alt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D743-73FE-480B-BC17-1D32F4DEC6F0}" type="slidenum">
              <a:rPr lang="it-IT" altLang="it-IT" smtClean="0"/>
              <a:pPr/>
              <a:t>7</a:t>
            </a:fld>
            <a:endParaRPr lang="it-IT" altLang="it-IT"/>
          </a:p>
        </p:txBody>
      </p:sp>
      <p:sp>
        <p:nvSpPr>
          <p:cNvPr id="8" name="Rettangolo 7"/>
          <p:cNvSpPr/>
          <p:nvPr/>
        </p:nvSpPr>
        <p:spPr>
          <a:xfrm>
            <a:off x="323528" y="1268760"/>
            <a:ext cx="83632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Gli operatori di Italia Lavoro concorreranno con la Scuola al raggiungimento degli obiettivi regionali, pertanto le attività relative alle Schede 1B e 1C saranno ripartite indicativamente nel modo seguente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algn="just"/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100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% dei giovani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Neet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 coinvolti nella misura 1B, a cura degli operatori di Italia Lavoro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80% dei giovani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Neet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 coinvolti nella misura 1C, a cura degli operatori della scuola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20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% dei giovani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Neet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 coinvolti nella misura 1C, a cura degli operatori di Italia Lavoro</a:t>
            </a:r>
          </a:p>
          <a:p>
            <a:pPr algn="just"/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Durante lo svolgimento del lavoro e, in seguito a verifiche periodiche sugli stati di avanzamento, Italia Lavoro e Scuola potranno concordare una diversa ripartizione percentuale del target. </a:t>
            </a:r>
          </a:p>
        </p:txBody>
      </p:sp>
    </p:spTree>
    <p:extLst>
      <p:ext uri="{BB962C8B-B14F-4D97-AF65-F5344CB8AC3E}">
        <p14:creationId xmlns:p14="http://schemas.microsoft.com/office/powerpoint/2010/main" val="369895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ttangolo 1"/>
          <p:cNvSpPr>
            <a:spLocks noChangeArrowheads="1"/>
          </p:cNvSpPr>
          <p:nvPr/>
        </p:nvSpPr>
        <p:spPr bwMode="auto">
          <a:xfrm>
            <a:off x="4356100" y="1555750"/>
            <a:ext cx="4103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b="1" i="1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 </a:t>
            </a:r>
            <a:endParaRPr lang="it-IT" alt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D743-73FE-480B-BC17-1D32F4DEC6F0}" type="slidenum">
              <a:rPr lang="it-IT" altLang="it-IT" smtClean="0"/>
              <a:pPr/>
              <a:t>8</a:t>
            </a:fld>
            <a:endParaRPr lang="it-IT" alt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790" y="1700808"/>
            <a:ext cx="7631308" cy="4015563"/>
          </a:xfrm>
          <a:prstGeom prst="rect">
            <a:avLst/>
          </a:prstGeom>
        </p:spPr>
      </p:pic>
      <p:sp>
        <p:nvSpPr>
          <p:cNvPr id="10" name="Rettangolo arrotondato 9"/>
          <p:cNvSpPr/>
          <p:nvPr/>
        </p:nvSpPr>
        <p:spPr bwMode="auto">
          <a:xfrm>
            <a:off x="202844" y="166942"/>
            <a:ext cx="8483956" cy="847482"/>
          </a:xfrm>
          <a:prstGeom prst="roundRect">
            <a:avLst/>
          </a:prstGeom>
          <a:noFill/>
          <a:ln w="28575" cap="flat" cmpd="sng" algn="ctr">
            <a:solidFill>
              <a:srgbClr val="99CC00">
                <a:alpha val="2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>
              <a:defRPr/>
            </a:pPr>
            <a:r>
              <a:rPr lang="it-IT" sz="3200" b="1" dirty="0" smtClean="0">
                <a:solidFill>
                  <a:srgbClr val="D60093"/>
                </a:solidFill>
                <a:latin typeface="Trebuchet MS" panose="020B0603020202020204" pitchFamily="34" charset="0"/>
              </a:rPr>
              <a:t>Art 4 – Modalità attuative dell’intervento</a:t>
            </a:r>
            <a:endParaRPr lang="it-IT" sz="3200" b="1" dirty="0">
              <a:solidFill>
                <a:srgbClr val="D60093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67544" y="1140192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it-IT" dirty="0" smtClean="0">
                <a:solidFill>
                  <a:srgbClr val="C0504D">
                    <a:lumMod val="75000"/>
                  </a:srgbClr>
                </a:solidFill>
              </a:rPr>
              <a:t>Misura 3 – accompagnamento al lavoro</a:t>
            </a:r>
            <a:endParaRPr lang="it-IT" dirty="0">
              <a:solidFill>
                <a:srgbClr val="C0504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33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ttangolo 1"/>
          <p:cNvSpPr>
            <a:spLocks noChangeArrowheads="1"/>
          </p:cNvSpPr>
          <p:nvPr/>
        </p:nvSpPr>
        <p:spPr bwMode="auto">
          <a:xfrm>
            <a:off x="4356100" y="1555750"/>
            <a:ext cx="4103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b="1" i="1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 </a:t>
            </a:r>
            <a:endParaRPr lang="it-IT" alt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BD743-73FE-480B-BC17-1D32F4DEC6F0}" type="slidenum">
              <a:rPr lang="it-IT" altLang="it-IT" smtClean="0"/>
              <a:pPr/>
              <a:t>9</a:t>
            </a:fld>
            <a:endParaRPr lang="it-IT" altLang="it-IT"/>
          </a:p>
        </p:txBody>
      </p:sp>
      <p:sp>
        <p:nvSpPr>
          <p:cNvPr id="10" name="Rettangolo arrotondato 9"/>
          <p:cNvSpPr/>
          <p:nvPr/>
        </p:nvSpPr>
        <p:spPr bwMode="auto">
          <a:xfrm>
            <a:off x="202844" y="166942"/>
            <a:ext cx="8483956" cy="847482"/>
          </a:xfrm>
          <a:prstGeom prst="roundRect">
            <a:avLst/>
          </a:prstGeom>
          <a:noFill/>
          <a:ln w="28575" cap="flat" cmpd="sng" algn="ctr">
            <a:solidFill>
              <a:srgbClr val="99CC00">
                <a:alpha val="2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>
              <a:defRPr/>
            </a:pPr>
            <a:r>
              <a:rPr lang="it-IT" sz="3200" b="1" dirty="0" smtClean="0">
                <a:solidFill>
                  <a:srgbClr val="D60093"/>
                </a:solidFill>
                <a:latin typeface="Trebuchet MS" panose="020B0603020202020204" pitchFamily="34" charset="0"/>
              </a:rPr>
              <a:t>Art 4 – Modalità attuative dell’intervento</a:t>
            </a:r>
            <a:endParaRPr lang="it-IT" sz="3200" b="1" dirty="0">
              <a:solidFill>
                <a:srgbClr val="D60093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67544" y="1140192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it-IT" dirty="0" smtClean="0">
                <a:solidFill>
                  <a:srgbClr val="C0504D">
                    <a:lumMod val="75000"/>
                  </a:srgbClr>
                </a:solidFill>
              </a:rPr>
              <a:t>Misura 5 - Tirocini</a:t>
            </a:r>
            <a:endParaRPr lang="it-IT" dirty="0">
              <a:solidFill>
                <a:srgbClr val="C0504D">
                  <a:lumMod val="75000"/>
                </a:srgbClr>
              </a:solidFill>
            </a:endParaRPr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0181713"/>
              </p:ext>
            </p:extLst>
          </p:nvPr>
        </p:nvGraphicFramePr>
        <p:xfrm>
          <a:off x="467544" y="1786179"/>
          <a:ext cx="7810078" cy="4307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Documento" r:id="rId3" imgW="6105053" imgH="3367402" progId="Word.Document.12">
                  <p:embed/>
                </p:oleObj>
              </mc:Choice>
              <mc:Fallback>
                <p:oleObj name="Documento" r:id="rId3" imgW="6105053" imgH="336740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86179"/>
                        <a:ext cx="7810078" cy="4307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229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3994</TotalTime>
  <Words>1443</Words>
  <Application>Microsoft Office PowerPoint</Application>
  <PresentationFormat>Presentazione su schermo (4:3)</PresentationFormat>
  <Paragraphs>155</Paragraphs>
  <Slides>18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Trebuchet MS</vt:lpstr>
      <vt:lpstr>Personalizza struttura</vt:lpstr>
      <vt:lpstr>Tema di Office</vt:lpstr>
      <vt:lpstr>Documento di Microsoft Word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Italia Lavoro S.p.A.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papale</dc:creator>
  <cp:lastModifiedBy>Elisabetta Corbucci</cp:lastModifiedBy>
  <cp:revision>377</cp:revision>
  <cp:lastPrinted>2015-10-06T08:08:45Z</cp:lastPrinted>
  <dcterms:created xsi:type="dcterms:W3CDTF">2014-05-04T08:53:28Z</dcterms:created>
  <dcterms:modified xsi:type="dcterms:W3CDTF">2016-01-20T10:43:01Z</dcterms:modified>
</cp:coreProperties>
</file>